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4" r:id="rId4"/>
    <p:sldId id="298" r:id="rId5"/>
    <p:sldId id="272" r:id="rId6"/>
    <p:sldId id="273" r:id="rId7"/>
    <p:sldId id="296" r:id="rId8"/>
    <p:sldId id="277" r:id="rId9"/>
    <p:sldId id="29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0000"/>
    <a:srgbClr val="FF0066"/>
    <a:srgbClr val="D20898"/>
    <a:srgbClr val="001236"/>
    <a:srgbClr val="000E2E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51" d="100"/>
          <a:sy n="51" d="100"/>
        </p:scale>
        <p:origin x="9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9C1BC-8815-4DFE-9A24-98CA017C2E23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0857C2D-6BD2-4A8A-A634-A705457E6944}">
      <dgm:prSet phldrT="[Text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1 คนทำงานโดยไม่ได้รับค่าจ้างหรือเงินเดือน</a:t>
          </a:r>
          <a:endParaRPr lang="en-US" sz="2400" dirty="0"/>
        </a:p>
      </dgm:t>
    </dgm:pt>
    <dgm:pt modelId="{BC983E3D-02D0-4858-8DBC-17AF885F8113}" type="parTrans" cxnId="{4E8A2976-FC30-4F73-BA1A-67122E75A323}">
      <dgm:prSet/>
      <dgm:spPr/>
      <dgm:t>
        <a:bodyPr/>
        <a:lstStyle/>
        <a:p>
          <a:endParaRPr lang="en-US"/>
        </a:p>
      </dgm:t>
    </dgm:pt>
    <dgm:pt modelId="{1F9B6586-E388-4B12-9BC7-B16DE24FF75C}" type="sibTrans" cxnId="{4E8A2976-FC30-4F73-BA1A-67122E75A323}">
      <dgm:prSet/>
      <dgm:spPr/>
      <dgm:t>
        <a:bodyPr/>
        <a:lstStyle/>
        <a:p>
          <a:endParaRPr lang="en-US"/>
        </a:p>
      </dgm:t>
    </dgm:pt>
    <dgm:pt modelId="{4F0A1AC3-7C01-4B19-9825-91BD629EC8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 ลูกจ้าง </a:t>
          </a:r>
          <a:endParaRPr lang="en-US" sz="2400" dirty="0"/>
        </a:p>
      </dgm:t>
    </dgm:pt>
    <dgm:pt modelId="{74A9E28C-B6A5-4099-BCF4-02CE9DAD6109}" type="parTrans" cxnId="{570A5C49-F413-4D7B-BBF8-4FB88DD5AD14}">
      <dgm:prSet/>
      <dgm:spPr/>
      <dgm:t>
        <a:bodyPr/>
        <a:lstStyle/>
        <a:p>
          <a:endParaRPr lang="en-US"/>
        </a:p>
      </dgm:t>
    </dgm:pt>
    <dgm:pt modelId="{7FEB35B6-E8D1-434F-894A-552FC8FF9D10}" type="sibTrans" cxnId="{570A5C49-F413-4D7B-BBF8-4FB88DD5AD14}">
      <dgm:prSet/>
      <dgm:spPr/>
      <dgm:t>
        <a:bodyPr/>
        <a:lstStyle/>
        <a:p>
          <a:endParaRPr lang="en-US"/>
        </a:p>
      </dgm:t>
    </dgm:pt>
    <dgm:pt modelId="{2E145A95-78E8-41A4-BDD2-34464EBEA13D}">
      <dgm:prSet/>
      <dgm:spPr/>
      <dgm:t>
        <a:bodyPr/>
        <a:lstStyle/>
        <a:p>
          <a:pPr marL="284163" indent="-284163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หมายถึง เจ้าของกิจการ หุ้นส่วน หรือสมาชิกในครอบครัวที่ทำงานให้กับสถานประกอบการ หรือผู้ปฏิบัติงานในสถานประกอบการซึ่งมีจำนวนชั่วโมงทำงานไม่ต่ำกว่าสัปดาห์ละ 20 ชั่วโมง โดยเจ้าของหรือผู้ประกอบการอาจให้เงิน อาหาร เครื่องนุ่งห่ม หรือ ช่วยเหลือเกื้อกูลอย่างอื่น ๆ แต่ไม่ต้องรับผิดชอบในเรื่องการจ่ายค่าแรงให้ตามกฎหมาย</a:t>
          </a:r>
          <a:endParaRPr lang="en-US" dirty="0"/>
        </a:p>
      </dgm:t>
    </dgm:pt>
    <dgm:pt modelId="{59AF3304-8956-412B-8D29-A54505562029}" type="parTrans" cxnId="{819A22C4-4D27-4444-B655-E95355239CC7}">
      <dgm:prSet/>
      <dgm:spPr/>
      <dgm:t>
        <a:bodyPr/>
        <a:lstStyle/>
        <a:p>
          <a:endParaRPr lang="en-US"/>
        </a:p>
      </dgm:t>
    </dgm:pt>
    <dgm:pt modelId="{C96B657D-6ADB-415D-B73C-BECDE48B4A13}" type="sibTrans" cxnId="{819A22C4-4D27-4444-B655-E95355239CC7}">
      <dgm:prSet/>
      <dgm:spPr/>
      <dgm:t>
        <a:bodyPr/>
        <a:lstStyle/>
        <a:p>
          <a:endParaRPr lang="en-US"/>
        </a:p>
      </dgm:t>
    </dgm:pt>
    <dgm:pt modelId="{0AC9F20B-32ED-4AB7-8ECD-8651E607F8BF}">
      <dgm:prSet/>
      <dgm:spPr/>
      <dgm:t>
        <a:bodyPr/>
        <a:lstStyle/>
        <a:p>
          <a:r>
            <a:rPr lang="th-TH">
              <a:latin typeface="TH SarabunPSK" panose="020B0500040200020003" pitchFamily="34" charset="-34"/>
              <a:cs typeface="TH SarabunPSK" panose="020B0500040200020003" pitchFamily="34" charset="-34"/>
            </a:rPr>
            <a:t>หมายถึง ผู้ที่ปฏิบัติงานให้กับสถานประกอบการ โดยได้รับเงินเดือนหรือค่าจ้างเป็นประจำ ตั้งแต่ระดับบริหาร นักวิชาการ เสมียน พนักงานต่าง ๆ เช่น ผู้จัดการ ผู้อำนวยการ ผู้ปฏิบัติงานในห้องทดลอง พนักงานขาย และลูกจ้างที่ทำงานในกรรมวิธีการผลิต เป็นต้น ค่าจ้างที่ได้รับอาจเป็นรายปักษ์ รายสัปดาห์ รายวัน รายชั่วโมง หรือรายชิ้น ก็ได้ นอกจากนี้ยังรวมถึงผู้ที่สถานประกอบการส่งไปประจำที่สถานประกอบการอื่นด้วย เช่น พนักงานรักษาความปลอดภัย คนทำความสะอาด พนักงานขายตามห้างสรรพสินค้า เป็นต้น</a:t>
          </a:r>
          <a:endParaRPr lang="en-US"/>
        </a:p>
      </dgm:t>
    </dgm:pt>
    <dgm:pt modelId="{9BC39EFA-F4FD-47FF-952A-C570314F89DA}" type="parTrans" cxnId="{99AE4F4C-02A2-4E37-A31B-18793C58C71E}">
      <dgm:prSet/>
      <dgm:spPr/>
      <dgm:t>
        <a:bodyPr/>
        <a:lstStyle/>
        <a:p>
          <a:endParaRPr lang="en-US"/>
        </a:p>
      </dgm:t>
    </dgm:pt>
    <dgm:pt modelId="{FCBB7A94-2C94-465F-A4B6-958D53615F02}" type="sibTrans" cxnId="{99AE4F4C-02A2-4E37-A31B-18793C58C71E}">
      <dgm:prSet/>
      <dgm:spPr/>
      <dgm:t>
        <a:bodyPr/>
        <a:lstStyle/>
        <a:p>
          <a:endParaRPr lang="en-US"/>
        </a:p>
      </dgm:t>
    </dgm:pt>
    <dgm:pt modelId="{2C1C2CE0-3849-4554-9476-039204A83C28}" type="pres">
      <dgm:prSet presAssocID="{EDC9C1BC-8815-4DFE-9A24-98CA017C2E23}" presName="linear" presStyleCnt="0">
        <dgm:presLayoutVars>
          <dgm:dir/>
          <dgm:animLvl val="lvl"/>
          <dgm:resizeHandles val="exact"/>
        </dgm:presLayoutVars>
      </dgm:prSet>
      <dgm:spPr/>
    </dgm:pt>
    <dgm:pt modelId="{0C62A218-3C05-4EF6-8777-5BCAEB34323D}" type="pres">
      <dgm:prSet presAssocID="{10857C2D-6BD2-4A8A-A634-A705457E6944}" presName="parentLin" presStyleCnt="0"/>
      <dgm:spPr/>
    </dgm:pt>
    <dgm:pt modelId="{CD2CC06A-F0CF-4211-B508-B90207F9D99A}" type="pres">
      <dgm:prSet presAssocID="{10857C2D-6BD2-4A8A-A634-A705457E6944}" presName="parentLeftMargin" presStyleLbl="node1" presStyleIdx="0" presStyleCnt="2"/>
      <dgm:spPr/>
    </dgm:pt>
    <dgm:pt modelId="{71928181-1B8A-48A4-A907-FC5EB17FBAAD}" type="pres">
      <dgm:prSet presAssocID="{10857C2D-6BD2-4A8A-A634-A705457E69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979F40-5490-4A2B-9321-2853B64540F1}" type="pres">
      <dgm:prSet presAssocID="{10857C2D-6BD2-4A8A-A634-A705457E6944}" presName="negativeSpace" presStyleCnt="0"/>
      <dgm:spPr/>
    </dgm:pt>
    <dgm:pt modelId="{035FD2E0-87C0-4100-AE33-0E8A7F8908B4}" type="pres">
      <dgm:prSet presAssocID="{10857C2D-6BD2-4A8A-A634-A705457E6944}" presName="childText" presStyleLbl="conFgAcc1" presStyleIdx="0" presStyleCnt="2">
        <dgm:presLayoutVars>
          <dgm:bulletEnabled val="1"/>
        </dgm:presLayoutVars>
      </dgm:prSet>
      <dgm:spPr/>
    </dgm:pt>
    <dgm:pt modelId="{434963F2-1845-458D-8F99-62640A055897}" type="pres">
      <dgm:prSet presAssocID="{1F9B6586-E388-4B12-9BC7-B16DE24FF75C}" presName="spaceBetweenRectangles" presStyleCnt="0"/>
      <dgm:spPr/>
    </dgm:pt>
    <dgm:pt modelId="{F71A4E9F-DDB2-4F13-9A77-816B9D5F23BC}" type="pres">
      <dgm:prSet presAssocID="{4F0A1AC3-7C01-4B19-9825-91BD629EC825}" presName="parentLin" presStyleCnt="0"/>
      <dgm:spPr/>
    </dgm:pt>
    <dgm:pt modelId="{8B9AD8AE-9374-4399-9AC5-324A4C583F2F}" type="pres">
      <dgm:prSet presAssocID="{4F0A1AC3-7C01-4B19-9825-91BD629EC825}" presName="parentLeftMargin" presStyleLbl="node1" presStyleIdx="0" presStyleCnt="2"/>
      <dgm:spPr/>
    </dgm:pt>
    <dgm:pt modelId="{CF80450A-AF5C-482A-B4FF-2E974B1042F8}" type="pres">
      <dgm:prSet presAssocID="{4F0A1AC3-7C01-4B19-9825-91BD629EC8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7D9C30-CA83-43BD-A51E-3163226C5828}" type="pres">
      <dgm:prSet presAssocID="{4F0A1AC3-7C01-4B19-9825-91BD629EC825}" presName="negativeSpace" presStyleCnt="0"/>
      <dgm:spPr/>
    </dgm:pt>
    <dgm:pt modelId="{5136D721-ABA4-4F4C-AFA9-78CDDF2F8C23}" type="pres">
      <dgm:prSet presAssocID="{4F0A1AC3-7C01-4B19-9825-91BD629EC8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D223009-EF24-494F-B85E-907BE7420C05}" type="presOf" srcId="{0AC9F20B-32ED-4AB7-8ECD-8651E607F8BF}" destId="{5136D721-ABA4-4F4C-AFA9-78CDDF2F8C23}" srcOrd="0" destOrd="0" presId="urn:microsoft.com/office/officeart/2005/8/layout/list1"/>
    <dgm:cxn modelId="{41785934-7091-4B57-BC59-67C77646C022}" type="presOf" srcId="{4F0A1AC3-7C01-4B19-9825-91BD629EC825}" destId="{CF80450A-AF5C-482A-B4FF-2E974B1042F8}" srcOrd="1" destOrd="0" presId="urn:microsoft.com/office/officeart/2005/8/layout/list1"/>
    <dgm:cxn modelId="{570A5C49-F413-4D7B-BBF8-4FB88DD5AD14}" srcId="{EDC9C1BC-8815-4DFE-9A24-98CA017C2E23}" destId="{4F0A1AC3-7C01-4B19-9825-91BD629EC825}" srcOrd="1" destOrd="0" parTransId="{74A9E28C-B6A5-4099-BCF4-02CE9DAD6109}" sibTransId="{7FEB35B6-E8D1-434F-894A-552FC8FF9D10}"/>
    <dgm:cxn modelId="{99AE4F4C-02A2-4E37-A31B-18793C58C71E}" srcId="{4F0A1AC3-7C01-4B19-9825-91BD629EC825}" destId="{0AC9F20B-32ED-4AB7-8ECD-8651E607F8BF}" srcOrd="0" destOrd="0" parTransId="{9BC39EFA-F4FD-47FF-952A-C570314F89DA}" sibTransId="{FCBB7A94-2C94-465F-A4B6-958D53615F02}"/>
    <dgm:cxn modelId="{4E8A2976-FC30-4F73-BA1A-67122E75A323}" srcId="{EDC9C1BC-8815-4DFE-9A24-98CA017C2E23}" destId="{10857C2D-6BD2-4A8A-A634-A705457E6944}" srcOrd="0" destOrd="0" parTransId="{BC983E3D-02D0-4858-8DBC-17AF885F8113}" sibTransId="{1F9B6586-E388-4B12-9BC7-B16DE24FF75C}"/>
    <dgm:cxn modelId="{E738CC83-29F7-4476-8D7F-A80B44A4DCA1}" type="presOf" srcId="{2E145A95-78E8-41A4-BDD2-34464EBEA13D}" destId="{035FD2E0-87C0-4100-AE33-0E8A7F8908B4}" srcOrd="0" destOrd="0" presId="urn:microsoft.com/office/officeart/2005/8/layout/list1"/>
    <dgm:cxn modelId="{EF0875A0-118B-4F4E-B1F2-2B0D13DC3B3A}" type="presOf" srcId="{EDC9C1BC-8815-4DFE-9A24-98CA017C2E23}" destId="{2C1C2CE0-3849-4554-9476-039204A83C28}" srcOrd="0" destOrd="0" presId="urn:microsoft.com/office/officeart/2005/8/layout/list1"/>
    <dgm:cxn modelId="{5C696BB7-9911-46FF-8017-C3CFDB14CEF1}" type="presOf" srcId="{4F0A1AC3-7C01-4B19-9825-91BD629EC825}" destId="{8B9AD8AE-9374-4399-9AC5-324A4C583F2F}" srcOrd="0" destOrd="0" presId="urn:microsoft.com/office/officeart/2005/8/layout/list1"/>
    <dgm:cxn modelId="{819A22C4-4D27-4444-B655-E95355239CC7}" srcId="{10857C2D-6BD2-4A8A-A634-A705457E6944}" destId="{2E145A95-78E8-41A4-BDD2-34464EBEA13D}" srcOrd="0" destOrd="0" parTransId="{59AF3304-8956-412B-8D29-A54505562029}" sibTransId="{C96B657D-6ADB-415D-B73C-BECDE48B4A13}"/>
    <dgm:cxn modelId="{630A51D2-201E-4ABB-8084-0C8ED4774B93}" type="presOf" srcId="{10857C2D-6BD2-4A8A-A634-A705457E6944}" destId="{CD2CC06A-F0CF-4211-B508-B90207F9D99A}" srcOrd="0" destOrd="0" presId="urn:microsoft.com/office/officeart/2005/8/layout/list1"/>
    <dgm:cxn modelId="{C74797D3-C604-4E5A-85D0-33BD29ED3E14}" type="presOf" srcId="{10857C2D-6BD2-4A8A-A634-A705457E6944}" destId="{71928181-1B8A-48A4-A907-FC5EB17FBAAD}" srcOrd="1" destOrd="0" presId="urn:microsoft.com/office/officeart/2005/8/layout/list1"/>
    <dgm:cxn modelId="{B3C68A98-E0A2-4B31-A9C4-18420DDDDB9C}" type="presParOf" srcId="{2C1C2CE0-3849-4554-9476-039204A83C28}" destId="{0C62A218-3C05-4EF6-8777-5BCAEB34323D}" srcOrd="0" destOrd="0" presId="urn:microsoft.com/office/officeart/2005/8/layout/list1"/>
    <dgm:cxn modelId="{BEE73980-A306-4962-B38E-19387E07CE01}" type="presParOf" srcId="{0C62A218-3C05-4EF6-8777-5BCAEB34323D}" destId="{CD2CC06A-F0CF-4211-B508-B90207F9D99A}" srcOrd="0" destOrd="0" presId="urn:microsoft.com/office/officeart/2005/8/layout/list1"/>
    <dgm:cxn modelId="{757CFAFF-C154-4B1C-AD47-F9AB9F06CC39}" type="presParOf" srcId="{0C62A218-3C05-4EF6-8777-5BCAEB34323D}" destId="{71928181-1B8A-48A4-A907-FC5EB17FBAAD}" srcOrd="1" destOrd="0" presId="urn:microsoft.com/office/officeart/2005/8/layout/list1"/>
    <dgm:cxn modelId="{D76BF60C-0942-4442-9CBC-53DD90F56215}" type="presParOf" srcId="{2C1C2CE0-3849-4554-9476-039204A83C28}" destId="{C3979F40-5490-4A2B-9321-2853B64540F1}" srcOrd="1" destOrd="0" presId="urn:microsoft.com/office/officeart/2005/8/layout/list1"/>
    <dgm:cxn modelId="{E77FFD92-43D6-45EA-9F3D-9278CF08B083}" type="presParOf" srcId="{2C1C2CE0-3849-4554-9476-039204A83C28}" destId="{035FD2E0-87C0-4100-AE33-0E8A7F8908B4}" srcOrd="2" destOrd="0" presId="urn:microsoft.com/office/officeart/2005/8/layout/list1"/>
    <dgm:cxn modelId="{2EF8A6B6-0C40-4033-A9E9-B479117FC609}" type="presParOf" srcId="{2C1C2CE0-3849-4554-9476-039204A83C28}" destId="{434963F2-1845-458D-8F99-62640A055897}" srcOrd="3" destOrd="0" presId="urn:microsoft.com/office/officeart/2005/8/layout/list1"/>
    <dgm:cxn modelId="{0A03665D-8DBF-4FEA-B90E-7E3DE5FCCC04}" type="presParOf" srcId="{2C1C2CE0-3849-4554-9476-039204A83C28}" destId="{F71A4E9F-DDB2-4F13-9A77-816B9D5F23BC}" srcOrd="4" destOrd="0" presId="urn:microsoft.com/office/officeart/2005/8/layout/list1"/>
    <dgm:cxn modelId="{A4121A51-E36F-4183-B01C-3DD2AF7B0B2B}" type="presParOf" srcId="{F71A4E9F-DDB2-4F13-9A77-816B9D5F23BC}" destId="{8B9AD8AE-9374-4399-9AC5-324A4C583F2F}" srcOrd="0" destOrd="0" presId="urn:microsoft.com/office/officeart/2005/8/layout/list1"/>
    <dgm:cxn modelId="{18F915E1-CED9-49D4-9431-8CAA28A13103}" type="presParOf" srcId="{F71A4E9F-DDB2-4F13-9A77-816B9D5F23BC}" destId="{CF80450A-AF5C-482A-B4FF-2E974B1042F8}" srcOrd="1" destOrd="0" presId="urn:microsoft.com/office/officeart/2005/8/layout/list1"/>
    <dgm:cxn modelId="{9108F9F9-5BC2-4648-A432-7F1B988D30A7}" type="presParOf" srcId="{2C1C2CE0-3849-4554-9476-039204A83C28}" destId="{CB7D9C30-CA83-43BD-A51E-3163226C5828}" srcOrd="5" destOrd="0" presId="urn:microsoft.com/office/officeart/2005/8/layout/list1"/>
    <dgm:cxn modelId="{755B22E7-8EB5-4C2C-A7DE-2C8D61B94443}" type="presParOf" srcId="{2C1C2CE0-3849-4554-9476-039204A83C28}" destId="{5136D721-ABA4-4F4C-AFA9-78CDDF2F8C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A16BD-8A1F-4143-84E0-F4FF2C10BE75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D8AB8F3-DCF4-4558-8F2F-587BFE1A0937}">
      <dgm:prSet phldrT="[Text]"/>
      <dgm:spPr>
        <a:solidFill>
          <a:srgbClr val="C00000"/>
        </a:solidFill>
      </dgm:spPr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ไม่รวมคนทำงานดังต่อไปนี้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dirty="0"/>
        </a:p>
      </dgm:t>
    </dgm:pt>
    <dgm:pt modelId="{8EBBA256-E9C2-4F1B-AF0F-7069855F4C99}" type="parTrans" cxnId="{80FC5418-3B28-4758-A491-0F365891E7AE}">
      <dgm:prSet/>
      <dgm:spPr/>
      <dgm:t>
        <a:bodyPr/>
        <a:lstStyle/>
        <a:p>
          <a:endParaRPr lang="en-US"/>
        </a:p>
      </dgm:t>
    </dgm:pt>
    <dgm:pt modelId="{D8F9E722-1DAD-41BB-9044-E093E5CAC0B6}" type="sibTrans" cxnId="{80FC5418-3B28-4758-A491-0F365891E7AE}">
      <dgm:prSet/>
      <dgm:spPr/>
      <dgm:t>
        <a:bodyPr/>
        <a:lstStyle/>
        <a:p>
          <a:endParaRPr lang="en-US"/>
        </a:p>
      </dgm:t>
    </dgm:pt>
    <dgm:pt modelId="{FDFA50B3-9731-4D28-A481-1EC2F67833DC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ผู้บริหารหรือผู้ถือหุ้นที่ได้รับเบี้ยประชุมเป็นครั้งคราว </a:t>
          </a:r>
          <a:endParaRPr lang="en-US" dirty="0"/>
        </a:p>
      </dgm:t>
    </dgm:pt>
    <dgm:pt modelId="{DBC3013C-9AE1-4ED5-A5B6-F52322939DBC}" type="parTrans" cxnId="{C285685B-8F4B-438F-8918-6C193BDA65BF}">
      <dgm:prSet/>
      <dgm:spPr/>
      <dgm:t>
        <a:bodyPr/>
        <a:lstStyle/>
        <a:p>
          <a:endParaRPr lang="en-US"/>
        </a:p>
      </dgm:t>
    </dgm:pt>
    <dgm:pt modelId="{0455C8E7-D159-48E7-B2B3-2D90CA50E41B}" type="sibTrans" cxnId="{C285685B-8F4B-438F-8918-6C193BDA65BF}">
      <dgm:prSet/>
      <dgm:spPr/>
      <dgm:t>
        <a:bodyPr/>
        <a:lstStyle/>
        <a:p>
          <a:endParaRPr lang="en-US"/>
        </a:p>
      </dgm:t>
    </dgm:pt>
    <dgm:pt modelId="{EF738E86-FA2D-48BC-A3B1-99A383E74B6A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คนทำงานของสถานประกอบการอื่นที่มาปฏิบัติงานประจำที่สถานประกอบการแห่งนี้ </a:t>
          </a:r>
        </a:p>
      </dgm:t>
    </dgm:pt>
    <dgm:pt modelId="{BE6388F1-8125-4C6B-945B-CD706C1CF00C}" type="parTrans" cxnId="{D4609219-8768-47B2-9596-39C7ECE95785}">
      <dgm:prSet/>
      <dgm:spPr/>
      <dgm:t>
        <a:bodyPr/>
        <a:lstStyle/>
        <a:p>
          <a:endParaRPr lang="en-US"/>
        </a:p>
      </dgm:t>
    </dgm:pt>
    <dgm:pt modelId="{BF00B8B7-78B3-49D8-B6E3-6A619DB7319B}" type="sibTrans" cxnId="{D4609219-8768-47B2-9596-39C7ECE95785}">
      <dgm:prSet/>
      <dgm:spPr/>
      <dgm:t>
        <a:bodyPr/>
        <a:lstStyle/>
        <a:p>
          <a:endParaRPr lang="en-US"/>
        </a:p>
      </dgm:t>
    </dgm:pt>
    <dgm:pt modelId="{CBCA50B7-A53C-46C8-AF73-CE21DD1A18B5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คนทำงานที่รับงานไปทำที่บ้านแล้วนำมาส่งโดยไม่ได้ลงทุนซื้อวัสดุ อุปกรณ์ </a:t>
          </a:r>
        </a:p>
      </dgm:t>
    </dgm:pt>
    <dgm:pt modelId="{5BA98147-E2D5-4D5E-BCC3-363A7D6C9926}" type="parTrans" cxnId="{1DD3F836-D42F-4BC5-973C-94EA11B2B807}">
      <dgm:prSet/>
      <dgm:spPr/>
      <dgm:t>
        <a:bodyPr/>
        <a:lstStyle/>
        <a:p>
          <a:endParaRPr lang="en-US"/>
        </a:p>
      </dgm:t>
    </dgm:pt>
    <dgm:pt modelId="{ED5584AA-BC23-425A-A218-74330AFC7492}" type="sibTrans" cxnId="{1DD3F836-D42F-4BC5-973C-94EA11B2B807}">
      <dgm:prSet/>
      <dgm:spPr/>
      <dgm:t>
        <a:bodyPr/>
        <a:lstStyle/>
        <a:p>
          <a:endParaRPr lang="en-US"/>
        </a:p>
      </dgm:t>
    </dgm:pt>
    <dgm:pt modelId="{688C4168-45CA-423E-9B7E-0A7FB74B413C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คนงานที่ลางานเป็นระยะเวลานาน เช่น ลาไปรับราชการทหาร </a:t>
          </a:r>
        </a:p>
      </dgm:t>
    </dgm:pt>
    <dgm:pt modelId="{FC8CFAD2-5476-4476-9686-2C01E8002081}" type="parTrans" cxnId="{C1E88AF7-2233-4D17-9916-C4B666AF47B2}">
      <dgm:prSet/>
      <dgm:spPr/>
      <dgm:t>
        <a:bodyPr/>
        <a:lstStyle/>
        <a:p>
          <a:endParaRPr lang="en-US"/>
        </a:p>
      </dgm:t>
    </dgm:pt>
    <dgm:pt modelId="{6AC8220A-622D-4484-940E-0621D08F153D}" type="sibTrans" cxnId="{C1E88AF7-2233-4D17-9916-C4B666AF47B2}">
      <dgm:prSet/>
      <dgm:spPr/>
      <dgm:t>
        <a:bodyPr/>
        <a:lstStyle/>
        <a:p>
          <a:endParaRPr lang="en-US"/>
        </a:p>
      </dgm:t>
    </dgm:pt>
    <dgm:pt modelId="{32805E3E-46B1-456E-A7F7-77D9497175DD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คนที่สถานประกอบการจ้างมาทำงานเฉพาะอย่างเป็นครั้งคราว เช่น กรรมกรที่จ้างมาขนของ พนักงานเดินตลาด หรือตัวแทนขายที่ไม่มีเงินเดือนประจำ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5B99E0-7FC0-4817-8C1E-EEE0981815FE}" type="parTrans" cxnId="{5868581D-F1C8-4AE7-9AB5-52D039429544}">
      <dgm:prSet/>
      <dgm:spPr/>
      <dgm:t>
        <a:bodyPr/>
        <a:lstStyle/>
        <a:p>
          <a:endParaRPr lang="en-US"/>
        </a:p>
      </dgm:t>
    </dgm:pt>
    <dgm:pt modelId="{DEF1EB34-7E3E-48BD-9A1A-41BED48200D3}" type="sibTrans" cxnId="{5868581D-F1C8-4AE7-9AB5-52D039429544}">
      <dgm:prSet/>
      <dgm:spPr/>
      <dgm:t>
        <a:bodyPr/>
        <a:lstStyle/>
        <a:p>
          <a:endParaRPr lang="en-US"/>
        </a:p>
      </dgm:t>
    </dgm:pt>
    <dgm:pt modelId="{D7C88FAA-61F2-483A-9BBB-28AFAFC34295}" type="pres">
      <dgm:prSet presAssocID="{291A16BD-8A1F-4143-84E0-F4FF2C10BE75}" presName="linear" presStyleCnt="0">
        <dgm:presLayoutVars>
          <dgm:dir/>
          <dgm:animLvl val="lvl"/>
          <dgm:resizeHandles val="exact"/>
        </dgm:presLayoutVars>
      </dgm:prSet>
      <dgm:spPr/>
    </dgm:pt>
    <dgm:pt modelId="{2F55AF53-B638-4431-AE6B-94FF88E53374}" type="pres">
      <dgm:prSet presAssocID="{BD8AB8F3-DCF4-4558-8F2F-587BFE1A0937}" presName="parentLin" presStyleCnt="0"/>
      <dgm:spPr/>
    </dgm:pt>
    <dgm:pt modelId="{DF9016E7-B7E5-481C-8929-8D7583A83932}" type="pres">
      <dgm:prSet presAssocID="{BD8AB8F3-DCF4-4558-8F2F-587BFE1A0937}" presName="parentLeftMargin" presStyleLbl="node1" presStyleIdx="0" presStyleCnt="1"/>
      <dgm:spPr/>
    </dgm:pt>
    <dgm:pt modelId="{D9CA7689-FF4D-42F7-96B4-2AD42DB04353}" type="pres">
      <dgm:prSet presAssocID="{BD8AB8F3-DCF4-4558-8F2F-587BFE1A093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CB65F14-6152-4DB8-BAB4-F42A2D9C5694}" type="pres">
      <dgm:prSet presAssocID="{BD8AB8F3-DCF4-4558-8F2F-587BFE1A0937}" presName="negativeSpace" presStyleCnt="0"/>
      <dgm:spPr/>
    </dgm:pt>
    <dgm:pt modelId="{5D3FEBE2-8E6F-4B68-AAB1-AF2BAE17DC31}" type="pres">
      <dgm:prSet presAssocID="{BD8AB8F3-DCF4-4558-8F2F-587BFE1A093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7175E05-540A-4DE7-B5F3-710D7417BE9B}" type="presOf" srcId="{FDFA50B3-9731-4D28-A481-1EC2F67833DC}" destId="{5D3FEBE2-8E6F-4B68-AAB1-AF2BAE17DC31}" srcOrd="0" destOrd="0" presId="urn:microsoft.com/office/officeart/2005/8/layout/list1"/>
    <dgm:cxn modelId="{80FC5418-3B28-4758-A491-0F365891E7AE}" srcId="{291A16BD-8A1F-4143-84E0-F4FF2C10BE75}" destId="{BD8AB8F3-DCF4-4558-8F2F-587BFE1A0937}" srcOrd="0" destOrd="0" parTransId="{8EBBA256-E9C2-4F1B-AF0F-7069855F4C99}" sibTransId="{D8F9E722-1DAD-41BB-9044-E093E5CAC0B6}"/>
    <dgm:cxn modelId="{D4609219-8768-47B2-9596-39C7ECE95785}" srcId="{BD8AB8F3-DCF4-4558-8F2F-587BFE1A0937}" destId="{EF738E86-FA2D-48BC-A3B1-99A383E74B6A}" srcOrd="1" destOrd="0" parTransId="{BE6388F1-8125-4C6B-945B-CD706C1CF00C}" sibTransId="{BF00B8B7-78B3-49D8-B6E3-6A619DB7319B}"/>
    <dgm:cxn modelId="{5868581D-F1C8-4AE7-9AB5-52D039429544}" srcId="{BD8AB8F3-DCF4-4558-8F2F-587BFE1A0937}" destId="{32805E3E-46B1-456E-A7F7-77D9497175DD}" srcOrd="4" destOrd="0" parTransId="{085B99E0-7FC0-4817-8C1E-EEE0981815FE}" sibTransId="{DEF1EB34-7E3E-48BD-9A1A-41BED48200D3}"/>
    <dgm:cxn modelId="{E4176C22-8485-428E-AB50-3A3E8B6759A9}" type="presOf" srcId="{32805E3E-46B1-456E-A7F7-77D9497175DD}" destId="{5D3FEBE2-8E6F-4B68-AAB1-AF2BAE17DC31}" srcOrd="0" destOrd="4" presId="urn:microsoft.com/office/officeart/2005/8/layout/list1"/>
    <dgm:cxn modelId="{10A09B27-EA1D-45DA-B03C-60B2A78366D8}" type="presOf" srcId="{BD8AB8F3-DCF4-4558-8F2F-587BFE1A0937}" destId="{D9CA7689-FF4D-42F7-96B4-2AD42DB04353}" srcOrd="1" destOrd="0" presId="urn:microsoft.com/office/officeart/2005/8/layout/list1"/>
    <dgm:cxn modelId="{AD36AE31-ADA1-4ED7-86E1-C00CEB8EB72B}" type="presOf" srcId="{CBCA50B7-A53C-46C8-AF73-CE21DD1A18B5}" destId="{5D3FEBE2-8E6F-4B68-AAB1-AF2BAE17DC31}" srcOrd="0" destOrd="2" presId="urn:microsoft.com/office/officeart/2005/8/layout/list1"/>
    <dgm:cxn modelId="{1DD3F836-D42F-4BC5-973C-94EA11B2B807}" srcId="{BD8AB8F3-DCF4-4558-8F2F-587BFE1A0937}" destId="{CBCA50B7-A53C-46C8-AF73-CE21DD1A18B5}" srcOrd="2" destOrd="0" parTransId="{5BA98147-E2D5-4D5E-BCC3-363A7D6C9926}" sibTransId="{ED5584AA-BC23-425A-A218-74330AFC7492}"/>
    <dgm:cxn modelId="{E3D77B40-A7C8-4A1E-87E4-71ED26BF41FD}" type="presOf" srcId="{688C4168-45CA-423E-9B7E-0A7FB74B413C}" destId="{5D3FEBE2-8E6F-4B68-AAB1-AF2BAE17DC31}" srcOrd="0" destOrd="3" presId="urn:microsoft.com/office/officeart/2005/8/layout/list1"/>
    <dgm:cxn modelId="{C285685B-8F4B-438F-8918-6C193BDA65BF}" srcId="{BD8AB8F3-DCF4-4558-8F2F-587BFE1A0937}" destId="{FDFA50B3-9731-4D28-A481-1EC2F67833DC}" srcOrd="0" destOrd="0" parTransId="{DBC3013C-9AE1-4ED5-A5B6-F52322939DBC}" sibTransId="{0455C8E7-D159-48E7-B2B3-2D90CA50E41B}"/>
    <dgm:cxn modelId="{773E3B7C-9A0B-4CAB-A0CB-2415F3BF5D52}" type="presOf" srcId="{EF738E86-FA2D-48BC-A3B1-99A383E74B6A}" destId="{5D3FEBE2-8E6F-4B68-AAB1-AF2BAE17DC31}" srcOrd="0" destOrd="1" presId="urn:microsoft.com/office/officeart/2005/8/layout/list1"/>
    <dgm:cxn modelId="{4327A185-A49F-48A0-AE2A-00E4650C9331}" type="presOf" srcId="{BD8AB8F3-DCF4-4558-8F2F-587BFE1A0937}" destId="{DF9016E7-B7E5-481C-8929-8D7583A83932}" srcOrd="0" destOrd="0" presId="urn:microsoft.com/office/officeart/2005/8/layout/list1"/>
    <dgm:cxn modelId="{A83186A0-CB33-4D74-8290-C64AD051E0B2}" type="presOf" srcId="{291A16BD-8A1F-4143-84E0-F4FF2C10BE75}" destId="{D7C88FAA-61F2-483A-9BBB-28AFAFC34295}" srcOrd="0" destOrd="0" presId="urn:microsoft.com/office/officeart/2005/8/layout/list1"/>
    <dgm:cxn modelId="{C1E88AF7-2233-4D17-9916-C4B666AF47B2}" srcId="{BD8AB8F3-DCF4-4558-8F2F-587BFE1A0937}" destId="{688C4168-45CA-423E-9B7E-0A7FB74B413C}" srcOrd="3" destOrd="0" parTransId="{FC8CFAD2-5476-4476-9686-2C01E8002081}" sibTransId="{6AC8220A-622D-4484-940E-0621D08F153D}"/>
    <dgm:cxn modelId="{7F8C43BB-E717-46A4-975D-E6C4C63FFF4C}" type="presParOf" srcId="{D7C88FAA-61F2-483A-9BBB-28AFAFC34295}" destId="{2F55AF53-B638-4431-AE6B-94FF88E53374}" srcOrd="0" destOrd="0" presId="urn:microsoft.com/office/officeart/2005/8/layout/list1"/>
    <dgm:cxn modelId="{245FCFF8-7C46-4AA7-BF77-814D1DAC493D}" type="presParOf" srcId="{2F55AF53-B638-4431-AE6B-94FF88E53374}" destId="{DF9016E7-B7E5-481C-8929-8D7583A83932}" srcOrd="0" destOrd="0" presId="urn:microsoft.com/office/officeart/2005/8/layout/list1"/>
    <dgm:cxn modelId="{BF02F309-D952-448A-85ED-DD5C95B2197E}" type="presParOf" srcId="{2F55AF53-B638-4431-AE6B-94FF88E53374}" destId="{D9CA7689-FF4D-42F7-96B4-2AD42DB04353}" srcOrd="1" destOrd="0" presId="urn:microsoft.com/office/officeart/2005/8/layout/list1"/>
    <dgm:cxn modelId="{B7CA89F3-FDFF-4C5D-82F4-616B7E338B68}" type="presParOf" srcId="{D7C88FAA-61F2-483A-9BBB-28AFAFC34295}" destId="{6CB65F14-6152-4DB8-BAB4-F42A2D9C5694}" srcOrd="1" destOrd="0" presId="urn:microsoft.com/office/officeart/2005/8/layout/list1"/>
    <dgm:cxn modelId="{B0AC3414-5007-4CD5-B6C8-AD744233AE72}" type="presParOf" srcId="{D7C88FAA-61F2-483A-9BBB-28AFAFC34295}" destId="{5D3FEBE2-8E6F-4B68-AAB1-AF2BAE17DC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FD2E0-87C0-4100-AE33-0E8A7F8908B4}">
      <dsp:nvSpPr>
        <dsp:cNvPr id="0" name=""/>
        <dsp:cNvSpPr/>
      </dsp:nvSpPr>
      <dsp:spPr>
        <a:xfrm>
          <a:off x="0" y="522560"/>
          <a:ext cx="11093578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60985" tIns="437388" rIns="860985" bIns="149352" numCol="1" spcCol="1270" anchor="t" anchorCtr="0">
          <a:noAutofit/>
        </a:bodyPr>
        <a:lstStyle/>
        <a:p>
          <a:pPr marL="284163" lvl="1" indent="-284163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1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หมายถึง เจ้าของกิจการ หุ้นส่วน หรือสมาชิกในครอบครัวที่ทำงานให้กับสถานประกอบการ หรือผู้ปฏิบัติงานในสถานประกอบการซึ่งมีจำนวนชั่วโมงทำงานไม่ต่ำกว่าสัปดาห์ละ 20 ชั่วโมง โดยเจ้าของหรือผู้ประกอบการอาจให้เงิน อาหาร เครื่องนุ่งห่ม หรือ ช่วยเหลือเกื้อกูลอย่างอื่น ๆ แต่ไม่ต้องรับผิดชอบในเรื่องการจ่ายค่าแรงให้ตามกฎหมาย</a:t>
          </a:r>
          <a:endParaRPr lang="en-US" sz="2100" kern="1200" dirty="0"/>
        </a:p>
      </dsp:txBody>
      <dsp:txXfrm>
        <a:off x="0" y="522560"/>
        <a:ext cx="11093578" cy="1422225"/>
      </dsp:txXfrm>
    </dsp:sp>
    <dsp:sp modelId="{71928181-1B8A-48A4-A907-FC5EB17FBAAD}">
      <dsp:nvSpPr>
        <dsp:cNvPr id="0" name=""/>
        <dsp:cNvSpPr/>
      </dsp:nvSpPr>
      <dsp:spPr>
        <a:xfrm>
          <a:off x="554678" y="212600"/>
          <a:ext cx="7765504" cy="6199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518" tIns="0" rIns="293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 คนทำงานโดยไม่ได้รับค่าจ้างหรือเงินเดือน</a:t>
          </a:r>
          <a:endParaRPr lang="en-US" sz="2400" kern="1200" dirty="0"/>
        </a:p>
      </dsp:txBody>
      <dsp:txXfrm>
        <a:off x="554678" y="212600"/>
        <a:ext cx="7765504" cy="619920"/>
      </dsp:txXfrm>
    </dsp:sp>
    <dsp:sp modelId="{5136D721-ABA4-4F4C-AFA9-78CDDF2F8C23}">
      <dsp:nvSpPr>
        <dsp:cNvPr id="0" name=""/>
        <dsp:cNvSpPr/>
      </dsp:nvSpPr>
      <dsp:spPr>
        <a:xfrm>
          <a:off x="0" y="2368145"/>
          <a:ext cx="11093578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60985" tIns="437388" rIns="8609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100" kern="1200">
              <a:latin typeface="TH SarabunPSK" panose="020B0500040200020003" pitchFamily="34" charset="-34"/>
              <a:cs typeface="TH SarabunPSK" panose="020B0500040200020003" pitchFamily="34" charset="-34"/>
            </a:rPr>
            <a:t>หมายถึง ผู้ที่ปฏิบัติงานให้กับสถานประกอบการ โดยได้รับเงินเดือนหรือค่าจ้างเป็นประจำ ตั้งแต่ระดับบริหาร นักวิชาการ เสมียน พนักงานต่าง ๆ เช่น ผู้จัดการ ผู้อำนวยการ ผู้ปฏิบัติงานในห้องทดลอง พนักงานขาย และลูกจ้างที่ทำงานในกรรมวิธีการผลิต เป็นต้น ค่าจ้างที่ได้รับอาจเป็นรายปักษ์ รายสัปดาห์ รายวัน รายชั่วโมง หรือรายชิ้น ก็ได้ นอกจากนี้ยังรวมถึงผู้ที่สถานประกอบการส่งไปประจำที่สถานประกอบการอื่นด้วย เช่น พนักงานรักษาความปลอดภัย คนทำความสะอาด พนักงานขายตามห้างสรรพสินค้า เป็นต้น</a:t>
          </a:r>
          <a:endParaRPr lang="en-US" sz="2100" kern="1200"/>
        </a:p>
      </dsp:txBody>
      <dsp:txXfrm>
        <a:off x="0" y="2368145"/>
        <a:ext cx="11093578" cy="1719900"/>
      </dsp:txXfrm>
    </dsp:sp>
    <dsp:sp modelId="{CF80450A-AF5C-482A-B4FF-2E974B1042F8}">
      <dsp:nvSpPr>
        <dsp:cNvPr id="0" name=""/>
        <dsp:cNvSpPr/>
      </dsp:nvSpPr>
      <dsp:spPr>
        <a:xfrm>
          <a:off x="554678" y="2058185"/>
          <a:ext cx="7765504" cy="6199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3518" tIns="0" rIns="293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 ลูกจ้าง </a:t>
          </a:r>
          <a:endParaRPr lang="en-US" sz="2400" kern="1200" dirty="0"/>
        </a:p>
      </dsp:txBody>
      <dsp:txXfrm>
        <a:off x="554678" y="2058185"/>
        <a:ext cx="7765504" cy="61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EBE2-8E6F-4B68-AAB1-AF2BAE17DC31}">
      <dsp:nvSpPr>
        <dsp:cNvPr id="0" name=""/>
        <dsp:cNvSpPr/>
      </dsp:nvSpPr>
      <dsp:spPr>
        <a:xfrm>
          <a:off x="0" y="431557"/>
          <a:ext cx="10874180" cy="326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3957" tIns="583184" rIns="84395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ผู้บริหารหรือผู้ถือหุ้นที่ได้รับเบี้ยประชุมเป็นครั้งคราว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คนทำงานของสถานประกอบการอื่นที่มาปฏิบัติงานประจำที่สถานประกอบการแห่งนี้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คนทำงานที่รับงานไปทำที่บ้านแล้วนำมาส่งโดยไม่ได้ลงทุนซื้อวัสดุ อุปกรณ์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คนงานที่ลางานเป็นระยะเวลานาน เช่น ลาไปรับราชการทหาร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คนที่สถานประกอบการจ้างมาทำงานเฉพาะอย่างเป็นครั้งคราว เช่น กรรมกรที่จ้างมาขนของ พนักงานเดินตลาด หรือตัวแทนขายที่ไม่มีเงินเดือนประจำ</a:t>
          </a:r>
          <a:endParaRPr lang="en-US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431557"/>
        <a:ext cx="10874180" cy="3263400"/>
      </dsp:txXfrm>
    </dsp:sp>
    <dsp:sp modelId="{D9CA7689-FF4D-42F7-96B4-2AD42DB04353}">
      <dsp:nvSpPr>
        <dsp:cNvPr id="0" name=""/>
        <dsp:cNvSpPr/>
      </dsp:nvSpPr>
      <dsp:spPr>
        <a:xfrm>
          <a:off x="543709" y="18277"/>
          <a:ext cx="7611926" cy="82656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7713" tIns="0" rIns="2877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ไม่รวมคนทำงานดังต่อไปนี้</a:t>
          </a: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US" sz="2800" kern="1200" dirty="0"/>
        </a:p>
      </dsp:txBody>
      <dsp:txXfrm>
        <a:off x="543709" y="18277"/>
        <a:ext cx="7611926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B6126-7255-40A4-B306-3E279352BD83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57D4-E8F1-42E6-AFA8-7D4547DD1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68391-7E80-4B85-8F5D-AD4758739610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C259D-561D-4537-8B34-8A3E789D3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259D-561D-4537-8B34-8A3E789D3A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259D-561D-4537-8B34-8A3E789D3A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3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259D-561D-4537-8B34-8A3E789D3A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ซอฟต์แวร์แบบเปิดเผยรหัส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source)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ซอฟต์แวร์ที่มีเงื่อนไขทางลิขสิทธิ์ อันได้แก่ สัญญาอนุญาตสาธารณะทั่วไปแบบ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GPL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หรือสัญญาอนุญาตแจกจ่ายซอฟต์แวร์ของ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BSD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โดยซอฟต์แวร์โอเพนซอร์สได้ถูกนำมาใช้แทนคำว่า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ฟรี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เพื่อให้ง่ายต่อการเข้าใจและให้ความรู้สึกสบายใจต่อทั้งผู้ใช้และผู้พัฒนา ทั้งนี้ซอฟต์แวร์โอเพนซอร์สเริ่มต้นจากการเคลื่อนไหวภายใต้ชื่อซอฟต์แวร์ฟรี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software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จนกระทั่งต่อมาคำว่า ฟรี ถูกใช้ในความหมายว่าเสรี คือไม่เสียค่าใช้จ่าย นอกจากนี้ ผู้ใช้งานรวมถึงนักพัฒนาสามารถนำซอฟต์แวร์โอเพนซอร์สไปใช้งาน ตลอดจนแก้ไข แจกจ่าย และยังสามารถนำมาปรับปรุงทั้งในลักษณะส่วนตัวหรือนำไปวางขายและทำการตลาดด้วยการให้บริการได้ เช่น ระบบปฏิบัติการ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Linux-Ubuntu,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RedHat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CentOS,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Debain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), Office Suite (OpenOffice.org,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LibreOffice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Development Tools (PHP, Java,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Netbeen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Eclipse), Web Content Management (Joomla, Drupal), Web Server (Apache), Database (MySQL,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PostGreSQL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), CRM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SugarCRM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vTigerCRM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), Web Browser (Firefox), Open Source ERP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Adempiere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OfBiz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Open ERP,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OrangeGears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Saeree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ERP), Utilities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PDFCreater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Gimp,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Freemind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259D-561D-4537-8B34-8A3E789D3A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Aided Design &amp; Computer Aided Manufacturing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259D-561D-4537-8B34-8A3E789D3A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732F-6BE9-43EE-95F5-A4141EA418C1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0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82C-7860-4AE2-A238-F156A7D011F5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412F-F682-4E2C-A429-4F6100D4B9CB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A2C0-1CC7-40C2-AFEE-B21825470C2F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0FE2-44C2-4682-9480-43E0AB0A6671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93A8-4E6C-47B4-84C7-B34703BFC768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DD2E-342B-471B-A700-D2D7F467D365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CB2A-8D5F-4AFC-9748-F405CE4C908D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3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7567-31B7-4FB4-97F2-B2D608A95B59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9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3FE1-3DF3-44F0-BAE8-D349335BC888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0964-5289-4E6C-B1AC-2568DD77D33A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AEF5-FF38-4C9D-9967-FD0C9E9D6426}" type="datetime1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522E-7F96-43C3-BDD9-71C38D35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-network-marketing-backgrounds-powerpoint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7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8916" y="3064108"/>
            <a:ext cx="3432140" cy="1049612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th-TH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คำอธิบายศัพท์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1528" y="4452274"/>
            <a:ext cx="8230477" cy="11674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888" indent="-115888" algn="r">
              <a:lnSpc>
                <a:spcPct val="10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โครงการสำรวจการมีการใช้เทคโนโลยีสารสนเทศและการสื่อสาร                  ในสถานประกอบการ พ.ศ. 256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3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18187" r="4829" b="11444"/>
          <a:stretch/>
        </p:blipFill>
        <p:spPr>
          <a:xfrm>
            <a:off x="3921740" y="4448365"/>
            <a:ext cx="4002243" cy="21007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36" y="520218"/>
            <a:ext cx="10905878" cy="1756678"/>
          </a:xfrm>
        </p:spPr>
        <p:txBody>
          <a:bodyPr>
            <a:normAutofit/>
          </a:bodyPr>
          <a:lstStyle/>
          <a:p>
            <a:pPr marL="566738" lvl="0" indent="-219075">
              <a:lnSpc>
                <a:spcPct val="100000"/>
              </a:lnSpc>
              <a:buNone/>
            </a:pP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คอมพิวเตอร์เพื่อการบริการและประมวลผลจากส่วนกลาง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คอมพิวเตอร์ที่ติดตั้งไว้ส่วนกลาง เพื่อควบคุมการทำงานและให้บริการคอมพิวเตอร์เครื่อง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dirty="0">
                <a:solidFill>
                  <a:srgbClr val="D2089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เซิร์ฟเวอร์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เมนเฟรม 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Mainframe)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มินิคอมพิวเตอร์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(Minicomputer)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ซุปเปอร์คอมพิวเตอร์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(Super computer)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5" y="2218838"/>
            <a:ext cx="2227413" cy="1799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69" y="2197240"/>
            <a:ext cx="2766615" cy="1842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51" y="2197240"/>
            <a:ext cx="2811699" cy="186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61" y="2696287"/>
            <a:ext cx="1807322" cy="147597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8" name="Rectangle 17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576" y="6433248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10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69212" y="4447354"/>
            <a:ext cx="1479238" cy="1276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6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757"/>
            <a:ext cx="10839994" cy="323444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Intranet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เครือข่ายการสื่อสาร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ที่ใช้โพรโทคอลเดียวกับอินเทอร์เน็ต และอนุญาตให้ใช้ติดต่อสื่อสารกัน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ในองค์กร</a:t>
            </a:r>
            <a:endParaRPr lang="en-US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Extranet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Intranet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ที่ใช้อินเทอร์เน็ตโพรโทคอล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เชื่อมต่อกับระบบคอมพิวเตอร์ที่อยู่ภายนอก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Intranet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ที่มีความเป็นส่วนตัวและปลอดภัย ซึ่ง</a:t>
            </a:r>
            <a:r>
              <a:rPr lang="th-TH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อนุญาตให้ผู้ใช้ภายนอกที่ได้รับเลือกสามารถเข้าถึงอินทราเน็ตขององค์กรบางส่วนได้</a:t>
            </a:r>
            <a:endParaRPr lang="en-US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LAN (Local Area Network)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ระบบเครือข่ายแบบเชื่อมต่อคอมพิวเตอร์เข้าด้วยกันภายในพื้นที่ระยะใกล้ เช่น บริเวณอาคารเดียวกัน แผนกหรือสถานที่เดียวกัน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4286" y="643220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11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51" y="4070416"/>
            <a:ext cx="3119889" cy="22551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72848" y="3948503"/>
            <a:ext cx="3065168" cy="2453856"/>
            <a:chOff x="1113507" y="3831771"/>
            <a:chExt cx="3065168" cy="24538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07" y="3831771"/>
              <a:ext cx="3065168" cy="24538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46907" y="4638421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พนักงานในองค์กร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7119" y="5928618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พนักงานในองค์กร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7051" y="4636603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ผู้บริหารในองค์กร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2385" y="4128471"/>
            <a:ext cx="3151233" cy="2259374"/>
            <a:chOff x="4755173" y="4044269"/>
            <a:chExt cx="3151233" cy="22593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173" y="4044269"/>
              <a:ext cx="3151233" cy="22593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87917" y="4581271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ลูกค้า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2094" y="5204665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องค์กร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4313" y="5353850"/>
              <a:ext cx="957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ผู้จัดหาวัตถุดิบ</a:t>
              </a:r>
              <a:endParaRPr lang="en-US" sz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51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3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07" y="396466"/>
            <a:ext cx="10662079" cy="306858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ซอฟต์แวร์แบบเปิดเผยรหัส (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Open source)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ซอฟต์แวร์ที่มีเงื่อนไขทางลิขสิทธิ์ อันได้แก่ สัญญาอนุญาตสาธารณะทั่วไปแบบ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GPL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หรือสัญญาอนุญาตแจกจ่ายซอฟต์แวร์ของ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BSD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โดยซอฟต์แวร์โอเพนซอร์สได้ถูกนำมาใช้แทนคำว่า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ฟรี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เพื่อให้ง่ายต่อการเข้าใจและให้ความรู้สึกสบายใจต่อทั้งผู้ใช้และผู้พัฒนา ทั้งนี้ซอฟต์แวร์โอเพนซอร์สเริ่มต้นจากการเคลื่อนไหวภายใต้ชื่อซอฟต์แวร์ฟรี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software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จนกระทั่งต่อมาคำว่า ฟรี ถูกใช้ในความหมายว่าเสรี คือไม่เสียค่าใช้จ่าย นอกจากนี้ ผู้ใช้งานรวมถึงนักพัฒนาสามารถนำซอฟต์แวร์โอเพนซอร์สไปใช้งาน ตลอดจนแก้ไข แจกจ่าย และยังสามารถนำมาปรับปรุงทั้งในลักษณะส่วนตัวหรือนำไปวางขายและทำการตลาดด้วยการให้บริการได้ เช่น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9772" y="6425640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12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119144" y="5028385"/>
            <a:ext cx="1671451" cy="1391803"/>
            <a:chOff x="2607505" y="4849742"/>
            <a:chExt cx="1809750" cy="1542914"/>
          </a:xfrm>
        </p:grpSpPr>
        <p:sp>
          <p:nvSpPr>
            <p:cNvPr id="13" name="TextBox 12"/>
            <p:cNvSpPr txBox="1"/>
            <p:nvPr/>
          </p:nvSpPr>
          <p:spPr>
            <a:xfrm>
              <a:off x="2607505" y="6023324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Office Suite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58103" y="4849742"/>
              <a:ext cx="1682602" cy="1030900"/>
              <a:chOff x="3231319" y="4776018"/>
              <a:chExt cx="1682602" cy="10309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67" r="20000" b="72474"/>
              <a:stretch/>
            </p:blipFill>
            <p:spPr>
              <a:xfrm>
                <a:off x="3545582" y="5359205"/>
                <a:ext cx="1360140" cy="44771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319" y="4776018"/>
                <a:ext cx="1682602" cy="538432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5793049" y="4977504"/>
            <a:ext cx="1952907" cy="1523637"/>
            <a:chOff x="4377548" y="4826404"/>
            <a:chExt cx="2220321" cy="1867178"/>
          </a:xfrm>
        </p:grpSpPr>
        <p:sp>
          <p:nvSpPr>
            <p:cNvPr id="12" name="TextBox 11"/>
            <p:cNvSpPr txBox="1"/>
            <p:nvPr/>
          </p:nvSpPr>
          <p:spPr>
            <a:xfrm>
              <a:off x="4377548" y="6240975"/>
              <a:ext cx="2220321" cy="45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Development Tools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34519" y="4826404"/>
              <a:ext cx="1482198" cy="1326837"/>
              <a:chOff x="5533175" y="4967741"/>
              <a:chExt cx="1482198" cy="132683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67" t="40070" r="53667" b="14460"/>
              <a:stretch/>
            </p:blipFill>
            <p:spPr>
              <a:xfrm>
                <a:off x="5562293" y="5023480"/>
                <a:ext cx="413770" cy="719960"/>
              </a:xfrm>
              <a:prstGeom prst="rect">
                <a:avLst/>
              </a:prstGeom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5533175" y="4967741"/>
                <a:ext cx="1482198" cy="1326837"/>
                <a:chOff x="5521223" y="4961307"/>
                <a:chExt cx="1482198" cy="1326837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534" t="53474" r="38614" b="33785"/>
                <a:stretch/>
              </p:blipFill>
              <p:spPr>
                <a:xfrm>
                  <a:off x="6167356" y="4961307"/>
                  <a:ext cx="711829" cy="391506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1223" y="5851204"/>
                  <a:ext cx="1002048" cy="43694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9119" y="5406695"/>
                  <a:ext cx="864302" cy="60717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3" name="Group 42"/>
          <p:cNvGrpSpPr/>
          <p:nvPr/>
        </p:nvGrpSpPr>
        <p:grpSpPr>
          <a:xfrm>
            <a:off x="6225823" y="3479015"/>
            <a:ext cx="1656780" cy="1320160"/>
            <a:chOff x="7709065" y="5234353"/>
            <a:chExt cx="1809750" cy="1399526"/>
          </a:xfrm>
        </p:grpSpPr>
        <p:sp>
          <p:nvSpPr>
            <p:cNvPr id="24" name="TextBox 23"/>
            <p:cNvSpPr txBox="1"/>
            <p:nvPr/>
          </p:nvSpPr>
          <p:spPr>
            <a:xfrm>
              <a:off x="7709065" y="6264547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Web browser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00" b="38502"/>
            <a:stretch/>
          </p:blipFill>
          <p:spPr>
            <a:xfrm>
              <a:off x="8279346" y="5234353"/>
              <a:ext cx="669188" cy="100950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831707" y="3472386"/>
            <a:ext cx="1809750" cy="1677787"/>
            <a:chOff x="6288262" y="4956092"/>
            <a:chExt cx="1809750" cy="1677787"/>
          </a:xfrm>
        </p:grpSpPr>
        <p:grpSp>
          <p:nvGrpSpPr>
            <p:cNvPr id="30" name="Group 29"/>
            <p:cNvGrpSpPr/>
            <p:nvPr/>
          </p:nvGrpSpPr>
          <p:grpSpPr>
            <a:xfrm>
              <a:off x="6508453" y="4956092"/>
              <a:ext cx="1300420" cy="1327505"/>
              <a:chOff x="7688367" y="4873322"/>
              <a:chExt cx="1300420" cy="132750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0" t="26735" r="79859" b="59751"/>
              <a:stretch/>
            </p:blipFill>
            <p:spPr>
              <a:xfrm>
                <a:off x="7805177" y="4873322"/>
                <a:ext cx="1066800" cy="66675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8367" y="5603913"/>
                <a:ext cx="1300420" cy="596914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6288262" y="6264547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81087" y="5129325"/>
            <a:ext cx="1809750" cy="1271402"/>
            <a:chOff x="7709065" y="3931905"/>
            <a:chExt cx="1809750" cy="1271402"/>
          </a:xfrm>
        </p:grpSpPr>
        <p:sp>
          <p:nvSpPr>
            <p:cNvPr id="36" name="TextBox 35"/>
            <p:cNvSpPr txBox="1"/>
            <p:nvPr/>
          </p:nvSpPr>
          <p:spPr>
            <a:xfrm>
              <a:off x="7709065" y="4833975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Web Server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25"/>
            <a:stretch/>
          </p:blipFill>
          <p:spPr>
            <a:xfrm>
              <a:off x="7849523" y="3931905"/>
              <a:ext cx="1421463" cy="92584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220759" y="3454236"/>
            <a:ext cx="2347021" cy="1441134"/>
            <a:chOff x="9063300" y="3766956"/>
            <a:chExt cx="2614894" cy="149371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444" y="3766956"/>
              <a:ext cx="889514" cy="6084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013" y="4455930"/>
              <a:ext cx="1379309" cy="3976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063300" y="4891343"/>
              <a:ext cx="2614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Web Content Management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044449" y="4186064"/>
            <a:ext cx="1978248" cy="2111675"/>
            <a:chOff x="8054205" y="4772278"/>
            <a:chExt cx="2185275" cy="2238446"/>
          </a:xfrm>
        </p:grpSpPr>
        <p:grpSp>
          <p:nvGrpSpPr>
            <p:cNvPr id="51" name="Group 50"/>
            <p:cNvGrpSpPr/>
            <p:nvPr/>
          </p:nvGrpSpPr>
          <p:grpSpPr>
            <a:xfrm>
              <a:off x="8567727" y="4772278"/>
              <a:ext cx="1179134" cy="1536566"/>
              <a:chOff x="8448087" y="4829643"/>
              <a:chExt cx="1179134" cy="153656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8087" y="5498678"/>
                <a:ext cx="1179134" cy="86753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93" t="11325" r="11317" b="8119"/>
              <a:stretch/>
            </p:blipFill>
            <p:spPr>
              <a:xfrm>
                <a:off x="8489067" y="4829643"/>
                <a:ext cx="1115254" cy="729528"/>
              </a:xfrm>
              <a:prstGeom prst="rect">
                <a:avLst/>
              </a:prstGeom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8054205" y="6334511"/>
              <a:ext cx="2185275" cy="67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Customer Relationship Management (CRM)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52441" y="4935620"/>
            <a:ext cx="1253436" cy="1488713"/>
            <a:chOff x="10233282" y="3063083"/>
            <a:chExt cx="1351421" cy="164161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282" y="3091371"/>
              <a:ext cx="716280" cy="728472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10398878" y="3063083"/>
              <a:ext cx="1185825" cy="1641615"/>
              <a:chOff x="10398878" y="3063083"/>
              <a:chExt cx="1185825" cy="164161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0398878" y="4335366"/>
                <a:ext cx="1101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Utilities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0406000" y="3063083"/>
                <a:ext cx="1178703" cy="1268347"/>
                <a:chOff x="10406000" y="3063083"/>
                <a:chExt cx="1178703" cy="1268347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3626" y="3063083"/>
                  <a:ext cx="621077" cy="698712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06000" y="3819843"/>
                  <a:ext cx="1087123" cy="51158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8" name="Group 67"/>
          <p:cNvGrpSpPr/>
          <p:nvPr/>
        </p:nvGrpSpPr>
        <p:grpSpPr>
          <a:xfrm>
            <a:off x="7745956" y="3396324"/>
            <a:ext cx="1913941" cy="1447196"/>
            <a:chOff x="8355641" y="4953440"/>
            <a:chExt cx="2321618" cy="1724561"/>
          </a:xfrm>
        </p:grpSpPr>
        <p:sp>
          <p:nvSpPr>
            <p:cNvPr id="59" name="TextBox 58"/>
            <p:cNvSpPr txBox="1"/>
            <p:nvPr/>
          </p:nvSpPr>
          <p:spPr>
            <a:xfrm>
              <a:off x="8554764" y="6237884"/>
              <a:ext cx="1870539" cy="44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Open Source ERP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355641" y="4953440"/>
              <a:ext cx="2321618" cy="1359272"/>
              <a:chOff x="8355641" y="4972490"/>
              <a:chExt cx="2321618" cy="1359272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5641" y="5005975"/>
                <a:ext cx="632815" cy="63281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209" y="5681423"/>
                <a:ext cx="992884" cy="65033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6562" y="5090769"/>
                <a:ext cx="665152" cy="68461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831" y="4972490"/>
                <a:ext cx="750428" cy="67488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4993" y="5633554"/>
                <a:ext cx="671931" cy="671931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067700" y="3844162"/>
            <a:ext cx="1754978" cy="1892745"/>
            <a:chOff x="1067700" y="3844162"/>
            <a:chExt cx="1754978" cy="1892745"/>
          </a:xfrm>
        </p:grpSpPr>
        <p:grpSp>
          <p:nvGrpSpPr>
            <p:cNvPr id="44" name="Group 43"/>
            <p:cNvGrpSpPr/>
            <p:nvPr/>
          </p:nvGrpSpPr>
          <p:grpSpPr>
            <a:xfrm>
              <a:off x="1086405" y="3848572"/>
              <a:ext cx="1736273" cy="1888335"/>
              <a:chOff x="469139" y="4389573"/>
              <a:chExt cx="1992250" cy="220215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69139" y="4389573"/>
                <a:ext cx="1992250" cy="1676399"/>
                <a:chOff x="667491" y="4191000"/>
                <a:chExt cx="1992250" cy="1676399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760361" y="4191000"/>
                  <a:ext cx="1899380" cy="1676399"/>
                  <a:chOff x="850836" y="4389573"/>
                  <a:chExt cx="1899380" cy="1676399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6666"/>
                  <a:stretch/>
                </p:blipFill>
                <p:spPr>
                  <a:xfrm>
                    <a:off x="940466" y="4389573"/>
                    <a:ext cx="1809750" cy="1676399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850836" y="4389573"/>
                    <a:ext cx="914400" cy="764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67" t="60277" r="-1"/>
                <a:stretch/>
              </p:blipFill>
              <p:spPr>
                <a:xfrm>
                  <a:off x="667491" y="4446800"/>
                  <a:ext cx="1311599" cy="865058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651639" y="6222394"/>
                <a:ext cx="1809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ระบบปฏิบัติการ</a:t>
                </a:r>
                <a:endPara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67700" y="3844162"/>
              <a:ext cx="466680" cy="657272"/>
              <a:chOff x="10556017" y="3293795"/>
              <a:chExt cx="1500457" cy="216330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889" t="2893" b="37755"/>
              <a:stretch/>
            </p:blipFill>
            <p:spPr>
              <a:xfrm>
                <a:off x="10621374" y="3293795"/>
                <a:ext cx="1435100" cy="2163302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0556017" y="3656694"/>
                <a:ext cx="337685" cy="4824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758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" y="487506"/>
            <a:ext cx="107061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ซอฟต์แวร์ที่พัฒนาตามความต้องการโดยเฉพาะ (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Tailor made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ัดจ้างผู้พัฒนาซอฟต์แวร์ให้ทำระบบที่เฉพาะเจาะจงไม่เหมือนกับซอฟต์แวร์สำเร็จรูปที่จำหน่ายกันทั่วไป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ซอฟต์แวร์บริการ (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 : SaaS)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เป็นซอฟต์แวร์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แอปพลิเคชั่น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บนเว็บที่ผู้ใช้สามารถเรียกใช้บริการได้ตามความต้องการใช้งาน โดยทั่วไปซอฟต์แวร์บริการนี้จะถูกจัดเก็บอยู่บนเครื่อง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เซิรฟ์เวอร์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ของผู้ให้บริการ หรือเป็นซอฟต์แวร์ที่จะถูกดาวน์โหลดลงสู่ตัวเครื่องของผู้ใช้บริการ โดยจะหยุดทำงานเมื่อได้ใช้ซอฟต์แวร์ดังกล่าวครบเวลาที่กำหนด หรือดำเนินการเสร็จสิ้นแล้ว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6" y="3592606"/>
            <a:ext cx="2844801" cy="28885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9" name="Rectangle 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50" y="6430176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13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3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1189162"/>
            <a:ext cx="10657114" cy="555997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VoIP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Voice over Internet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Protocol)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เป็นการสื่อสารทางเสียงผ่านโครงข่ายอินเทอร์เน็ต หรือโครงข่าย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ที่ใช้อินเทอร์เน็ตโพรโทคอล สัญญาณเสียงจะถูกตัดแบ่งเป็นแพ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็คเ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ก็ตวิ่งผ่านไปบนโครงข่ายที่ใช้สำหรับการสื่อสารข้อมูลทั่วไป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แทนการใช้วงจรเฉพาะตามวิธีการสื่อสารในระบบโทรศัพท์แบบดั้งเดิม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Analogue modem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เป็นระบบเชื่อมต่ออินเทอร์เน็ตโดยผ่านทางสายโทรศัพท์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ISDN (Integrated Services Digital Network)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เชื่อมต่ออินเทอร์เน็ตที่สามารถส่งข้อมูลภาพและเสียงผ่านสายโทรศัพท์เส้นเดียวกันเป็นระบบมาตรฐานระหว่างประเทศมีความเร็วในการส่งข้อมูลที่ 64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Kbps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xDSL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(x Digital Subscriber Line)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เป็นการเชื่อมต่ออินเทอร์เน็ตด้วยความเร็วสูงใช้เทคโนโลยีใกล้เคียงกับ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ISDN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แต่ให้ความเร็วที่สูงกว่ามาก ประเภทที่พบได้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บ่อยๆ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ADSL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SDSL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เคเบิ้ล โมเด็ม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โมเด็มที่เชื่อมต่อโดยใช้สายเคเบิ้ลของโทรทัศน์ การเชื่อมต่ออินเทอร์เน็ตโดยมากจะผ่านโมเด็มทั่วไปที่มีการเชื่อมต่อกับสายโทรศัพท์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แต่เมื่อใช้โมเด็มที่ต่อกับสายเคเบิ้ลโทรทัศน์แล้วจะทำให้การรับส่งข้อมูลรวดเร็วขึ้นกว่าเดิมมาก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เพราะสายเคเบิ้ลโทรทัศน์มีแถบความกว้างในการส่งสัญญาณสูง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1" name="Rectangle 10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7790" y="6433140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14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58589" t="60665" r="27716" b="23264"/>
          <a:stretch/>
        </p:blipFill>
        <p:spPr>
          <a:xfrm>
            <a:off x="9633857" y="2101207"/>
            <a:ext cx="1434989" cy="94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788497" y="258154"/>
            <a:ext cx="10324726" cy="758111"/>
            <a:chOff x="1408473" y="1223060"/>
            <a:chExt cx="10324726" cy="758111"/>
          </a:xfrm>
        </p:grpSpPr>
        <p:sp>
          <p:nvSpPr>
            <p:cNvPr id="13" name="Rectangle 12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การใช้อินเทอร์เน็ตในการประกอบกิจการของสถานประกอบการ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8473" y="1223790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58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46768"/>
            <a:ext cx="10905877" cy="42848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สายวงจรเช่า </a:t>
            </a: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(Leased Line</a:t>
            </a:r>
            <a:r>
              <a:rPr lang="th-TH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เป็นการเชื่อมต่ออินเทอร์เน็ต โดยใช้สายวงจรเช่าซึ่งเป็นสายที่ลูกค้าเช่าไว้ใช้ภายในองค์กรของตัวเองไม่ปนกับหน่วยงานอื่นทำให้มีความเร็วสูงสามารถรับส่งข้อมูลได้อย่างมีประสิทธิภาพ</a:t>
            </a:r>
            <a:endParaRPr lang="en-US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0000"/>
              </a:lnSpc>
            </a:pPr>
            <a:r>
              <a:rPr lang="th-TH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สายวงจรเช่าแบบจุดเดียวสู่หลายจุด </a:t>
            </a: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(Frame Relay)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ตามปกติแล้วสายวงจรเช่าทั่วไป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(Leased Line)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จะทำการเชื่อมต่อแบบจุดต่อจุด เช่น เชื่อมต่อระหว่างลูกค้ากับผู้ให้บริการอินเทอร์เน็ตแต่สายวงจรเช่าแบบ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 Relay 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เป็นการเชื่อมต่อจากจุดใดจุดหนึ่งกระจายไปยังหลายจุด เช่น สำนักงานใหญ่ต้องการเชื่อมต่อระบบเข้ากับสำนักงานสาขา 4 แห่งทำได้โดยใช้ </a:t>
            </a:r>
            <a:r>
              <a:rPr lang="en-US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 Relay</a:t>
            </a:r>
            <a:r>
              <a:rPr lang="th-TH" sz="2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เชื่อมต่อที่สำนักงานใหญ่ จุดเดียวสู่สำนักงานสาขา 4 แห่งพร้อมกัน</a:t>
            </a:r>
            <a:endParaRPr lang="en-US" sz="2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50915" r="4785" b="2162"/>
          <a:stretch/>
        </p:blipFill>
        <p:spPr>
          <a:xfrm>
            <a:off x="6281057" y="3971755"/>
            <a:ext cx="3620968" cy="232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1610" r="4785" b="52560"/>
          <a:stretch/>
        </p:blipFill>
        <p:spPr>
          <a:xfrm>
            <a:off x="1890948" y="3986269"/>
            <a:ext cx="3702397" cy="2326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9" name="Rectangle 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4286" y="6417689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15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6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3" y="512511"/>
            <a:ext cx="10694158" cy="5438346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th-TH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เครือข่ายส่วนตัวผ่านเครือข่ายอินเทอร์เน็ต 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(VPN – Virtual Private Network)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ตามปกติแต่ละบริษัทหากต้องการต่อกับสำนักสาขาหลายๆ แห่ง แต่ในสาขาต้องต่อคุยกันได้อีก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ต้องใช้สายวงจรเช่า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Leased Line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จำนวนมากเพื่อเชื่อมต่อระบบเข้าด้วยกันจึงนับเป็นการสิ้นเปลือง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แต่เมื่อมีเทคโนโลยี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VPN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ทำให้องค์กรหลักสามารถเชื่อมต่อสำนักงานหลายๆ แห่ง โดยผ่านอินเทอร์เน็ต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VPN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หน้าที่สร้างการเข้ารหัสข้อมูลให้ทุกสาขาที่เชื่อมต่อกันรู้สึกเหมือนมีโครงข่ายสายส่วนตัวติดต่อกันตลอดเวลา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20000"/>
              </a:lnSpc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FTTX</a:t>
            </a:r>
            <a:r>
              <a:rPr lang="th-TH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เป็นบริการบรอดแบนด์อินเทอร์เน็ตผ่านโครงข่ายเคเบิลใยแก้วนำแสง (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Optical Fiber Cable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สามารถใช้งานด้านธุรกิจและส่วนบุคคลได้อย่างไร้ขีดจำกัด ด้วยความเร็วตั้งแต่ 10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Mb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 100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Mb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รัศมีครอบคลุมพื้นที่ให้บริการได้ถึง 20 กิโลเมตรจากชุมสายโทรศัพท์ จึงหมดปัญหาเรื่องระยะทางที่มีผลต่อระดับความเร็วของการบริการ นำคุณเข้าสู่ 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Triple Play 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เชื่อมต่อทั้งเสียง (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Voice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ข้อมูล (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และวิดีโอ (</a:t>
            </a:r>
            <a:r>
              <a:rPr lang="en-US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Video</a:t>
            </a: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2301" y="6430515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16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8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346682"/>
            <a:ext cx="10839995" cy="3583004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 (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Website)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ข้อมูลเอกสารหนึ่งชุดบน เ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วิล์ด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ไว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(World Wide Web)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ที่รวบรวมขึ้นจากเว็บเพจ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(Webpage)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จำนวนหลายๆ หน้าเข้าด้วยกัน และเว็บเพจที่เห็นเป็นหน้าแรก เมื่อเปิดเว็บไซต์ขึ้นมา เรียกว่า โฮมเพจ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Homepage)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สรุปได้ว่า เว็บไซต์เปรียบได้กับหนังสือหนึ่งเล่มที่แต่ละหน้า คือ เว็บเพ็จ มีโฮมเพจเป็นหน้าปก และถูกจัดเก็บอยู่ในห้องสมุดขนาดใหญ่บนอินเทอร์เน็ต ที่เรียกว่า เ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วิล์ด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ไว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(World Wide Web) </a:t>
            </a:r>
          </a:p>
          <a:p>
            <a:pPr lvl="0">
              <a:lnSpc>
                <a:spcPct val="110000"/>
              </a:lnSpc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lang="th-TH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วิล์ด</a:t>
            </a: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ไว</a:t>
            </a:r>
            <a:r>
              <a:rPr lang="th-TH" sz="3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(World Wide Web)</a:t>
            </a:r>
            <a:r>
              <a:rPr lang="th-TH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ที่เรียกสั้นๆ ว่า เว็บ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(Web)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แหล่งข้อมูลจำนวนมากมายมหาศาลที่อยู่บนอินเทอร์เน็ตที่สามารถเข้าถึงได้จากคอมพิวเตอร์ที่เชื่อมต่ออินเทอร์เน็ต ข้อมูลดังกล่าวเป็นไปได้ทั้งอักษร ภาพนิ่ง ภาพเคลื่อนไหว หรือแม้กระทั่งเสียง</a:t>
            </a:r>
            <a:r>
              <a:rPr lang="th-TH" sz="3000" b="1" dirty="0"/>
              <a:t> </a:t>
            </a:r>
            <a:endParaRPr lang="en-US" sz="30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4286" y="6417689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17</a:t>
            </a:fld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1" b="3074"/>
          <a:stretch/>
        </p:blipFill>
        <p:spPr>
          <a:xfrm>
            <a:off x="6413326" y="5185674"/>
            <a:ext cx="3020960" cy="138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88497" y="258154"/>
            <a:ext cx="9407689" cy="758111"/>
            <a:chOff x="1408473" y="1223060"/>
            <a:chExt cx="10324726" cy="758111"/>
          </a:xfrm>
        </p:grpSpPr>
        <p:sp>
          <p:nvSpPr>
            <p:cNvPr id="11" name="Rectangle 10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การใช้เว็บไซต์ในการดำเนินกิจการของสถานประกอบการ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8473" y="1223790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5726" y="5115177"/>
            <a:ext cx="2803649" cy="14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3981"/>
            <a:ext cx="10515600" cy="2009396"/>
          </a:xfrm>
        </p:spPr>
        <p:txBody>
          <a:bodyPr/>
          <a:lstStyle/>
          <a:p>
            <a:pPr lvl="0" algn="thaiDist"/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สถานประกอบการที่ดำเนินกิจการโดยใช้พาณิชย์อิเล็กทรอนิกส์ หรือ อี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คอมเมิร์ซ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 - Commerce) </a:t>
            </a:r>
          </a:p>
          <a:p>
            <a:pPr marL="231775" lvl="0" indent="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ในการสำรวจครั้งนี้ หมายถึง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สถานประกอบการที่มีการขายสินค้าหรือบริการให้ลูกค้าผ่านทางอินเทอร์เน็ต หรือหมายถึง การให้ลูกค้าสั่งซื้อสั่งจองสินค้าหรือบริการผ่านทางอินเทอร์เน็ต (ผ่านทางหน้าเว็บไซต์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Network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Extranet  EDI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หรือทาง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 – mail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ก็ได้)  ส่วนการชำระเงินหรือจัดส่งจะทำผ่านทางช่องทางใดก็ได้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5971" y="3293145"/>
            <a:ext cx="56642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marR="0" lvl="0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Electronic Data Interchange (EDI)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หมายถึง การแลกเปลี่ยนข้อมูลระหว่างองค์กรธุรกิจในรูปแบบมาตรฐานผ่านทางเครือข่ายคอมพิวเตอร์ แบบ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VAN (Value Added Network)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โดยรูปแบบมาตรฐานที่ใช้จะต้องได้รับการยอมรับจากกลุ่มผู้แลกเปลี่ยนข้อมูล หรือมาจากการพัฒนาของสถาบันที่ได้รับการยอมรับในมาตรฐาน</a:t>
            </a:r>
            <a:r>
              <a:rPr lang="th-TH" sz="28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เช่น </a:t>
            </a:r>
            <a:r>
              <a:rPr lang="en-US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UN/EDIFACT </a:t>
            </a: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  <a:endParaRPr lang="en-US" sz="2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7" name="Rectangle 6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9772" y="642465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18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3982" y="421221"/>
            <a:ext cx="10324726" cy="772625"/>
            <a:chOff x="1408473" y="1223060"/>
            <a:chExt cx="10324726" cy="772625"/>
          </a:xfrm>
        </p:grpSpPr>
        <p:sp>
          <p:nvSpPr>
            <p:cNvPr id="11" name="Rectangle 10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การสั่งซื้อ / ขายสินค้าหรือบริการทางอินเทอร์เน็ต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8473" y="1238304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" name="Picture 12" descr="ecommerce-web-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679" y="3319396"/>
            <a:ext cx="3645074" cy="28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03" y="1294226"/>
            <a:ext cx="11403774" cy="5310243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th-TH" sz="5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สาขาเทคโนโลยีสารสนเทศและการสื่อสาร ได้จัดแบ่งออกเป็น 6 กลุ่ม ดังนี้</a:t>
            </a:r>
            <a:endParaRPr lang="en-US" sz="5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34963">
              <a:lnSpc>
                <a:spcPct val="120000"/>
              </a:lnSpc>
              <a:buNone/>
            </a:pP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กลุ่มสาขาวิชาวิศวกรรมคอมพิวเตอร์ 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คอมพิวเตอร์ วิทยาศาสตร์คอมพิวเตอร์ ศาสตร์คอมพิวเตอร์ เทคโนโลยีคอมพิวเตอร์ วิศวกรรมคอมพิวเตอร์ วิทยาการคอมพิวเตอร์ วิศวกรรมไฟฟ้าและคอมพิวเตอร์</a:t>
            </a:r>
            <a:endParaRPr lang="en-US" sz="5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34963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กลุ่มสาขาวิชาอิเล็กทรอนิกส์ 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เทคโนโลยีอิเล็กทรอนิกส์ ฟิสิกส์อิเล็กทรอนิกส์ อิเล็กทรอนิกส์และคอมพิวเตอร์ เทคโนโลยีอิเล็กทรอนิกส์กำลัง อิเล็กทรอนิกส์</a:t>
            </a:r>
            <a:endParaRPr lang="en-US" sz="5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34963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51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กลุ่มสาขาวิชาสารสนเทศ 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th-TH" sz="5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การระบบสารสนเทศ เทคโนโลยีสารสนเทศเพื่อธุรกิจ ระบบสารสนเทศทางการบัญชี คอมพิวเตอร์และเทคโนโลยีสารสนเทศ เทคโนโลยีสารสนเทศเพื่ออุตสาหกรรม ระบบสารสนเทศเพื่อ</a:t>
            </a:r>
            <a:r>
              <a:rPr lang="th-TH" sz="5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เทคโนโลยี</a:t>
            </a:r>
            <a:r>
              <a:rPr lang="th-TH" sz="51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5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การระบบสารสนเทศ เทคโนโลยีสารสนเทศสถิติ วิทยาการคอมพิวเตอร์และสารสนเทศ เทคโนโลยีสารสนเทศ ระบบสารสนเทศคอมพิวเตอร์ วิทยาการสารสนเทศ เทคโนโลยีสารสนเทศทางธุรกิจ        ระบบสารสนเทศทางการจัดการ สารสนเทศศาสตร์</a:t>
            </a:r>
            <a:endParaRPr lang="en-US" sz="5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0" name="Rectangle 9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4286" y="6421907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19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830" y="407806"/>
            <a:ext cx="10324726" cy="772625"/>
            <a:chOff x="1408473" y="1223060"/>
            <a:chExt cx="10324726" cy="772625"/>
          </a:xfrm>
        </p:grpSpPr>
        <p:sp>
          <p:nvSpPr>
            <p:cNvPr id="14" name="Rectangle 13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บุคลากรที่ปฏิบัติงานด้าน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ICT </a:t>
              </a:r>
              <a:endPara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8473" y="1238304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4" y="5567037"/>
            <a:ext cx="2877741" cy="98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7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0" name="Rectangle 9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55" y="1495792"/>
            <a:ext cx="10515600" cy="4953421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th-TH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รูปแบบการจัดตั้งตามกฎหมาย</a:t>
            </a:r>
            <a:endParaRPr lang="en-US" sz="33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7338" indent="-287338">
              <a:lnSpc>
                <a:spcPct val="110000"/>
              </a:lnSpc>
              <a:spcAft>
                <a:spcPts val="60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ส่วนบุคคล ห้างหุ้นส่วนสามัญที่ไม่เป็นนิติบุคคล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สถานประกอบการที่มีเจ้าของเป็นบุคคลธรรมดา คนเดียวหรือหลายคนรวมกัน และให้หมายรวมถึงห้างหุ้นส่วนสามัญที่ไม่จดทะเบียนเป็นนิติบุคคลด้วย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7338" indent="-287338">
              <a:lnSpc>
                <a:spcPct val="110000"/>
              </a:lnSpc>
              <a:spcAft>
                <a:spcPts val="60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ห้างหุ้นส่วนสามัญนิติบุคคล ห้างหุ้นส่วนจำกัด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สถานประกอบการที่จัดตั้งขึ้น โดยมีบุคคลตั้งแต่ 2 คนขึ้นไปรวมทุนกันเพื่อประกอบการผลิตและมีความรับผิดชอบร่วมกัน โดยการจดทะเบียนตามกฎหมาย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7338" indent="-287338">
              <a:lnSpc>
                <a:spcPct val="110000"/>
              </a:lnSpc>
              <a:spcAft>
                <a:spcPts val="600"/>
              </a:spcAft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บริษัทจำกัด บริษัทจำกัด (มหาชน)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7338" indent="-287338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บริษัทจำกัด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สถานประกอบการที่จัดตั้งขึ้นโดยผู้ริเริ่มคณะหนึ่ง และได้จดทะเบียนถูกต้องตามกฎหมาย โดยมีผู้เริ่มดำเนินการอย่างน้อย 3 คน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7338" indent="-287338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บริษัทจำกัด (มหาชน)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สถานประกอบการที่จัดตั้งขึ้นโดยการจดทะเบียนจัดตั้งบริษัท การควบบริษัท หรือการแปรสภาพบริษัท และวัตถุประสงค์ที่จะขายหุ้นต่อประชาชน โดยมีผู้ริเริ่มดำเนินการตั้งแต่ 15 คนขึ้นไป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9028" y="6449213"/>
            <a:ext cx="1342956" cy="338931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000" y="452005"/>
            <a:ext cx="10324726" cy="772625"/>
            <a:chOff x="1408473" y="1223060"/>
            <a:chExt cx="10324726" cy="772625"/>
          </a:xfrm>
        </p:grpSpPr>
        <p:sp>
          <p:nvSpPr>
            <p:cNvPr id="12" name="Rectangle 11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ข้อมูลทั่วไปของสถานประกอบการทั่วไป</a:t>
              </a:r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ของสถาน</a:t>
              </a:r>
              <a:endPara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08473" y="1238304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26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65" y="146508"/>
            <a:ext cx="10515600" cy="973440"/>
          </a:xfrm>
        </p:spPr>
        <p:txBody>
          <a:bodyPr>
            <a:normAutofit/>
          </a:bodyPr>
          <a:lstStyle/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th-TH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สาขาเทคโนโลยีสารสนเทศและการสื่อสาร ได้จัดแบ่งออกเป็น 6 กลุ่ม ดังนี้ 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13" y="1079215"/>
            <a:ext cx="10730932" cy="4351338"/>
          </a:xfrm>
        </p:spPr>
        <p:txBody>
          <a:bodyPr/>
          <a:lstStyle/>
          <a:p>
            <a:pPr marL="566738" indent="-334963">
              <a:lnSpc>
                <a:spcPct val="100000"/>
              </a:lnSpc>
              <a:buNone/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กลุ่มสาขาวิชาคอมพิวเตอร์ประยุกต์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คอมพิวเตอร์ธุรกิจ วิทยาการคอมพิวเตอร์ประยุกต์ เทคโนโลยีคอมพิวเตอร์ อุตสาหกรรม วิทยาการคอมพิวเตอร์ประยุกต์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มัลติมีเดีย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34963">
              <a:lnSpc>
                <a:spcPct val="100000"/>
              </a:lnSpc>
              <a:buNone/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กลุ่มสาขาวิชาโทรคมนาคม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การบริหารโทรคมนาคม โทรคมนาคม วิศวกรรมอิเล็กทรอนิกส์และโทรคมนาคม เทคโนโลยีโทรคมนาคม วิศวกรรมโทรคมนาคม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34963">
              <a:lnSpc>
                <a:spcPct val="100000"/>
              </a:lnSpc>
              <a:buNone/>
            </a:pP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กลุ่มสาขาวิชาสถิติ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การประมวลผลข้อมูลด้วยเครื่องคอมพิวเตอร์ สถิติศาสตร์ สถิติประยุกต์ สถิติคณิตศาสตร์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12" y="4648424"/>
            <a:ext cx="4691743" cy="160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1" name="Rectangle 10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1543" y="6423668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20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64" y="4619171"/>
            <a:ext cx="4734748" cy="16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29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68" y="1196088"/>
            <a:ext cx="10515600" cy="3448485"/>
          </a:xfrm>
        </p:spPr>
        <p:txBody>
          <a:bodyPr>
            <a:normAutofit lnSpcReduction="10000"/>
          </a:bodyPr>
          <a:lstStyle/>
          <a:p>
            <a:pPr marL="231775" indent="-231775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ผู้บริหารเทคโนโลยีสารสนเทศระดับสูง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Chief Information Officer – CIO)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ผู้ที่ปฏิบัติงานเกี่ยวกับการควบคุม ประสานงาน สั่งการ ติดตาม ตรวจสอบประเมินผลและรับผิดชอบงานด้านเทคโนโลยีสารสนเทศขององค์กร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ผู้จัดการฝ่ายเทคโนโลยีสารสนเทศ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(Information technology department manager)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3888" lvl="0" indent="-449263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ผู้จัดการโครงการ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(Project Manager)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ผู้ที่ปฏิบัติงานเกี่ยวกับการควบคุม ประสานงาน สั่งการ ติดตาม ตรวจสอบประเมินผลและรับผิดชอบงานด้านเทคโนโลยีสารสนเทศ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ของโครงการ</a:t>
            </a:r>
            <a:endParaRPr lang="en-US" sz="2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23888" lvl="1" indent="-39211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ผู้จัดการด้านระบบ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(System Manager)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ผู้ที่ปฏิบัติงานเกี่ยวกับการควบคุม ประสานงาน สั่งการ ติดตาม ตรวจสอบประเมินผลและรับผิดชอบงานด้านเทคโนโลยีสารสนเทศ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ของระบบงาน</a:t>
            </a:r>
            <a:endParaRPr lang="en-US" sz="2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2465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21</a:t>
            </a:fld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52" y="4363777"/>
            <a:ext cx="5086148" cy="22837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</a:t>
            </a:r>
          </a:p>
        </p:txBody>
      </p:sp>
    </p:spTree>
    <p:extLst>
      <p:ext uri="{BB962C8B-B14F-4D97-AF65-F5344CB8AC3E}">
        <p14:creationId xmlns:p14="http://schemas.microsoft.com/office/powerpoint/2010/main" val="92294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2" y="1245054"/>
            <a:ext cx="10787743" cy="530089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8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นักออกแบบและวิเคราะห์ระบบคอมพิวเตอร์</a:t>
            </a:r>
            <a:r>
              <a:rPr lang="en-US" sz="8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(Computer system designers and analysts)</a:t>
            </a:r>
            <a:r>
              <a:rPr lang="th-TH" sz="8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</a:t>
            </a:r>
            <a:endParaRPr lang="en-US" sz="86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921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นักวิเคราะห์ระบบ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(System Analyst &amp; Designer)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และบำรุงรักษา</a:t>
            </a:r>
            <a:r>
              <a:rPr lang="th-TH" sz="8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ระบบงานคอมพิวเตอร์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เพื่อสนองความต้องการของผู้ใช้งาน</a:t>
            </a:r>
            <a:endParaRPr lang="en-US" sz="8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921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ผู้ปฏิบัติงานด้านซอฟต์แวร์ประยุกต์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(Application Software Officer)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และบำรุงรักษา</a:t>
            </a:r>
            <a:r>
              <a:rPr lang="th-TH" sz="8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ซอฟต์แวร์ประยุกต์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รวมทั้งแก้ปัญหา</a:t>
            </a:r>
            <a:r>
              <a:rPr lang="th-TH" sz="8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8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66738" indent="-3921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ผู้ปฏิบัติงานด้านคอมพิวเตอร์กราฟิกและซอฟต์แวร์มัลติมีเดีย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(Computer Graphic and Multimedia Software Officer) 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และบำรุงรักษางานด้าน</a:t>
            </a:r>
            <a:r>
              <a:rPr lang="th-TH" sz="8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คอมพิวเตอร์กราฟิกและซอฟต์แวร์มัลติมีเดีย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รวมทั้งแก้ไขปัญหา</a:t>
            </a:r>
            <a:r>
              <a:rPr lang="th-TH" sz="8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8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9" name="Rectangle 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17689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22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76667" y="5361823"/>
            <a:ext cx="1267736" cy="1101052"/>
            <a:chOff x="784286" y="4015730"/>
            <a:chExt cx="1267736" cy="11010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86" y="4015730"/>
              <a:ext cx="962936" cy="9629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01" y="4210861"/>
              <a:ext cx="905921" cy="90592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712" y="5363265"/>
            <a:ext cx="1264117" cy="1041445"/>
            <a:chOff x="809896" y="1722399"/>
            <a:chExt cx="1264117" cy="104144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6" y="1722399"/>
              <a:ext cx="905256" cy="90525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271" y="1816119"/>
              <a:ext cx="936742" cy="94772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234180" y="5303035"/>
            <a:ext cx="1357280" cy="1102553"/>
            <a:chOff x="736064" y="2822785"/>
            <a:chExt cx="1357280" cy="110255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64" y="2822785"/>
              <a:ext cx="1075099" cy="107509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602" y="2977613"/>
              <a:ext cx="936742" cy="9477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2392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2" y="1245055"/>
            <a:ext cx="10898052" cy="4331431"/>
          </a:xfrm>
        </p:spPr>
        <p:txBody>
          <a:bodyPr>
            <a:normAutofit lnSpcReduction="10000"/>
          </a:bodyPr>
          <a:lstStyle/>
          <a:p>
            <a:pPr marL="566738" lvl="1" indent="-3921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3.4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ผู้ปฏิบัติงานด้านสื่อสารข้อมูล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(Data Communication Officer)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และบำรุงรักษา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ระบบเครือข่ายและระบบสื่อสารข้อมูล</a:t>
            </a:r>
            <a:r>
              <a:rPr lang="th-TH" sz="2600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รวมทั้งแก้ปัญหา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3088" lvl="1" indent="-3413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ผู้ปฏิบัติงานด้านฐานข้อมูล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(Database Officer)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และบำรุงรักษา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ระบบฐานข้อมูลและโปรแกรม ระบบจัดการฐานข้อมูล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รวมทั้งแก้ไขปัญหา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3088" lvl="1" indent="-34131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3.6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ผู้ปฏิบัติงานด้านความปลอดภัยไอที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(IT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 Officer)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ออกแบบ นำไปใช้งาน ทดสอบ ประเมินผล และ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ประเมินผลด้านความปลอดภัยไอที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รวมทั้งแก้ไขปัญหา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9" name="Rectangle 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17689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23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86151" y="5375013"/>
            <a:ext cx="1279357" cy="1097480"/>
            <a:chOff x="794656" y="5223128"/>
            <a:chExt cx="1279357" cy="109748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56" y="5223128"/>
              <a:ext cx="905256" cy="90525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092" y="5414687"/>
              <a:ext cx="905921" cy="90592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781673" y="5417386"/>
            <a:ext cx="1324014" cy="1013840"/>
            <a:chOff x="460435" y="2229730"/>
            <a:chExt cx="1530282" cy="120855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9" t="10836" r="22632" b="7719"/>
            <a:stretch/>
          </p:blipFill>
          <p:spPr>
            <a:xfrm>
              <a:off x="460435" y="2229730"/>
              <a:ext cx="1092594" cy="11014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52" y="2376321"/>
              <a:ext cx="1061965" cy="106196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239538" y="5404931"/>
            <a:ext cx="1297294" cy="1055323"/>
            <a:chOff x="541559" y="1083868"/>
            <a:chExt cx="1461411" cy="118757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59" y="1083868"/>
              <a:ext cx="1033046" cy="103878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11" y="1279482"/>
              <a:ext cx="991959" cy="991959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19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3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66" y="1269323"/>
            <a:ext cx="10746348" cy="3984844"/>
          </a:xfrm>
        </p:spPr>
        <p:txBody>
          <a:bodyPr>
            <a:normAutofit/>
          </a:bodyPr>
          <a:lstStyle/>
          <a:p>
            <a:pPr marL="573088" lvl="1" indent="-34131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3.7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ผู้ปฏิบัติงานด้านประกันคุณภาพของไอที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(IT Quality Assurance Officer)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ผู้ปฏิบัติงานเกี่ยวกับการวางแผน ศึกษา วิเคราะห์ ออกแบบ นำไปใช้งาน ทดสอบและประเมินผลงาน</a:t>
            </a:r>
            <a:r>
              <a:rPr lang="th-TH" sz="26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ด้านประกันคุณภาพของไอที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รวมทั้งแก้ไขปัญหา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ที่เกิดขึ้น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3088" lvl="1" indent="-34131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3.8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วิศวกรซอฟต์แวร์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(Software Engineer)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ผู้ที่ปฏิบัติงานเกี่ยวกับการวิจัย วิเคราะห์ ออกแบบ นำไปใช้งาน ทดสอบ วิธีการ/กระบวนการ ตลอดจนเทคโนโลยีเพื่อสนับสนุนการพัฒนาซอฟต์แวร์ ที่เป็นงานระบบใหญ่ให้มีคุณภาพสูง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3088" lvl="1" indent="-34131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3.9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</a:t>
            </a:r>
            <a:r>
              <a:rPr lang="th-TH" sz="26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แคด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แคม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CAD &amp; CAM Officer)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ผู้ที่ปฏิบัติงานเกี่ยวกับการวางแผน ศึกษา วิเคราะห์ สร้างงานด้านการออกแบบและการผลิต โดยใช้คอมพิวเตอร์ รวมทั้งนำไปใช้งานทดสอบประเมินผลและให้คำปรึกษาด้านเทคนิค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3220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24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633107" y="5063774"/>
            <a:ext cx="1284087" cy="1027563"/>
            <a:chOff x="487713" y="3543165"/>
            <a:chExt cx="1486228" cy="121776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13" y="3543165"/>
              <a:ext cx="1086892" cy="10868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01" y="3677386"/>
              <a:ext cx="1083540" cy="108354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514101" y="5059664"/>
            <a:ext cx="1357789" cy="1020075"/>
            <a:chOff x="382335" y="5651321"/>
            <a:chExt cx="1573577" cy="13094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35" y="5651321"/>
              <a:ext cx="1153684" cy="123492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8" y="5898805"/>
              <a:ext cx="1061964" cy="106196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073750" y="5041847"/>
            <a:ext cx="1312548" cy="1039384"/>
            <a:chOff x="884011" y="4481700"/>
            <a:chExt cx="1312548" cy="103938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011" y="4481700"/>
              <a:ext cx="968338" cy="96833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817" y="4573359"/>
              <a:ext cx="936742" cy="947725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0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3" y="1088565"/>
            <a:ext cx="10515600" cy="4238177"/>
          </a:xfrm>
        </p:spPr>
        <p:txBody>
          <a:bodyPr>
            <a:normAutofit lnSpcReduction="10000"/>
          </a:bodyPr>
          <a:lstStyle/>
          <a:p>
            <a:pPr marL="2317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โปรแกรมเมอร์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(Computer programmer)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5663" lvl="1" indent="-39846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โปรแกรมเมอร์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Programmer)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ผู้ที่ปฏิบัติงานเกี่ยวกับการเขียน/สร้าง ดัดแปลง ทดสอบและแก้ไขซอฟต์แวร์ประยุกต์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(Application Software)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และ/หรือ ซอฟต์แวร์ระบบ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(System Software)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ให้เป็นไปตามข้อกำหนดของโปรแกรม รวมถึงการให้คำแนะนำด้านเทคนิคและการแก้ไขปัญหา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ที่เกี่ยวข้อง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5663" lvl="1" indent="-39846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เว็บมาสเตอร์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(Web Master)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ผู้ปฏิบัติงานเกี่ยวกับการออกแบบ สร้าง ดัดแปลง ทดสอบและแก้ไข ปรับปรุงเว็บไซต์และข้อมูล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จากเว็บไซต์ให้ทันสมัย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5663" lvl="1" indent="-398463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เจ้าหน้าที่ฝึกอบรมคอมพิวเตอร์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(Computer Trainer)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ผู้ปฏิบัติงานเกี่ยวกับการให้การฝึกอบรมวิชาการทางด้านคอมพิวเตอร์ ที่เป็นหลักสูตรระยะสั้น และหลักสูตรเฉพาะทาง รวมทั้งให้คำปรึกษาทางวิชาการและทางเทคนิค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3220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25</a:t>
            </a:fld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63" y="4831291"/>
            <a:ext cx="2661336" cy="16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21" y="4816777"/>
            <a:ext cx="2623979" cy="167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548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392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2" y="1045029"/>
            <a:ext cx="10515600" cy="3778886"/>
          </a:xfrm>
        </p:spPr>
        <p:txBody>
          <a:bodyPr/>
          <a:lstStyle/>
          <a:p>
            <a:pPr marL="231775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ผู้ทำงานด้านอุปกรณ์คอมพิวเตอร์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(Computer associate professionals)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ช่างเทคนิคระบบคอมพิวเตอร์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(System Technician)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ผู้ที่ปฏิบัติงานเกี่ยวกับการดูแลรักษาและแก้ไขปัญหาของระบบคอมพิวเตอร์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ผู้ปฏิบัติงานด้านระบบคอมพิวเตอร์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(System Operator)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ผู้ปฏิบัติงานเกี่ยวกับการปฏิบัติการ ควบคุม ดูแลรักษาและตรวจสอบการทำงานของระบบคอมพิวเตอร์ และ/หรือ ระบบงานคอมพิวเตอร์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6400" lvl="1" indent="-174625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อื่นๆ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กลุ่มอาชีพอื่นๆ ที่เกี่ยวข้องกับเทคโนโลยีสารสนเทศและการสื่อสาร เช่น พนักงานขายอุปกรณ์หรือบริการไอที ผู้จัดการฝ่ายขายและการตลาดสินค้าและบริการไอที พนักงานรับซื้อสินค้าและบริการฝ่ายระบบคอมพิวเตอร์ พนักงานให้บริการโดยใช้ไอที เจ้าหน้าที่นำเข้าข้อมูล เป็นต้น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38301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26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32000" y="4910999"/>
            <a:ext cx="8043972" cy="1336732"/>
            <a:chOff x="1705071" y="5065294"/>
            <a:chExt cx="8043972" cy="1336732"/>
          </a:xfrm>
        </p:grpSpPr>
        <p:grpSp>
          <p:nvGrpSpPr>
            <p:cNvPr id="15" name="Group 14"/>
            <p:cNvGrpSpPr/>
            <p:nvPr/>
          </p:nvGrpSpPr>
          <p:grpSpPr>
            <a:xfrm>
              <a:off x="3536238" y="5065294"/>
              <a:ext cx="6212805" cy="1324763"/>
              <a:chOff x="3536238" y="5065294"/>
              <a:chExt cx="6212805" cy="13247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238" y="5094657"/>
                <a:ext cx="1950720" cy="1295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8659" y="5086356"/>
                <a:ext cx="1943100" cy="1295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5594" y="5065294"/>
                <a:ext cx="2233449" cy="13226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705071" y="5103207"/>
              <a:ext cx="1791846" cy="1298819"/>
              <a:chOff x="1629908" y="5107762"/>
              <a:chExt cx="1791846" cy="129881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018"/>
              <a:stretch/>
            </p:blipFill>
            <p:spPr>
              <a:xfrm>
                <a:off x="1629908" y="5788559"/>
                <a:ext cx="1791846" cy="618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908" y="5107762"/>
                <a:ext cx="1791846" cy="6988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0" name="Rectangle 19"/>
          <p:cNvSpPr/>
          <p:nvPr/>
        </p:nvSpPr>
        <p:spPr>
          <a:xfrm>
            <a:off x="495692" y="409160"/>
            <a:ext cx="68630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กลุ่มอาชีพ/ตำแหน่ง บุคลากรที่ปฏิบัติหน้าที่ด้าน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926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3124" y="76790"/>
            <a:ext cx="9682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หากมีข้อเสนอแนะ/ข้อสงสัย คำอธิบายศัพท์ </a:t>
            </a:r>
            <a:r>
              <a:rPr lang="en-US" sz="40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4000" b="1" dirty="0">
                <a:solidFill>
                  <a:srgbClr val="FF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สอบถามเพิ่มเติม </a:t>
            </a:r>
            <a:endParaRPr lang="en-US" sz="4000" dirty="0">
              <a:solidFill>
                <a:srgbClr val="FF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32403" y="1650027"/>
            <a:ext cx="4218454" cy="133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ติดต่อ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กลุ่มสถิติ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(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กท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ส.)</a:t>
            </a:r>
          </a:p>
          <a:p>
            <a:pPr lvl="1"/>
            <a:r>
              <a:rPr lang="th-TH" altLang="en-US" sz="3200" b="1" dirty="0">
                <a:solidFill>
                  <a:srgbClr val="D20898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คุณวรรณรัตน์  ไพศาลนันทน์</a:t>
            </a:r>
            <a:endParaRPr lang="en-US" altLang="en-US" sz="3200" b="1" dirty="0">
              <a:solidFill>
                <a:srgbClr val="D20898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3731" y="3254783"/>
            <a:ext cx="5708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</a:t>
            </a:r>
            <a:r>
              <a:rPr lang="th-TH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2142 1250 , 101004259 (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GiN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Phone)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54209" y="4170838"/>
            <a:ext cx="5327650" cy="8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Fax</a:t>
            </a:r>
            <a:r>
              <a:rPr lang="th-TH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0 2143 8135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155054" y="5185427"/>
            <a:ext cx="7307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68325" indent="-5683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FF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E-mail</a:t>
            </a:r>
            <a:r>
              <a:rPr lang="th-TH" altLang="en-US" sz="32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:</a:t>
            </a:r>
            <a:r>
              <a:rPr lang="th-TH" altLang="en-US" sz="32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wannarat.p@nso.go.th</a:t>
            </a:r>
            <a:endParaRPr lang="en-US" altLang="en-US" sz="3200" b="1" u="sng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	</a:t>
            </a:r>
            <a:r>
              <a:rPr lang="th-TH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ictsurvey@nso.go.th</a:t>
            </a:r>
          </a:p>
          <a:p>
            <a:pPr defTabSz="771525" eaLnBrk="1" hangingPunct="1"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		</a:t>
            </a:r>
            <a:endParaRPr lang="th-TH" altLang="en-US" sz="32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19" name="Rectangle 1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3"/>
          <p:cNvSpPr txBox="1">
            <a:spLocks/>
          </p:cNvSpPr>
          <p:nvPr/>
        </p:nvSpPr>
        <p:spPr>
          <a:xfrm>
            <a:off x="10146930" y="6423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102D9-C9AB-4B08-A09E-BFBCFF55CB98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27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140" y="1178554"/>
            <a:ext cx="10314935" cy="5628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 descr="Fax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344" y="4213442"/>
            <a:ext cx="12588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email-envelop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231" y="5403334"/>
            <a:ext cx="121443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481" y="3062505"/>
            <a:ext cx="17145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ownloa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3356" y="1462549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88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033" y="1791713"/>
            <a:ext cx="10374443" cy="4632224"/>
          </a:xfrm>
        </p:spPr>
        <p:txBody>
          <a:bodyPr>
            <a:normAutofit/>
          </a:bodyPr>
          <a:lstStyle/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ส่วนราชการ รัฐวิสาหกิจ</a:t>
            </a:r>
            <a:r>
              <a:rPr lang="th-TH" sz="2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สถานประกอบการที่รัฐบาลเป็นเจ้าของหรือมีทุนอยู่ด้วยไม่น้อยกว่าร้อยละ 50 ของทุนทั้งหมด ในที่นี้หมายรวมถึงสถานประกอบการที่ดำเนินการโดยรัฐบาลด้วย ได้แก่ เรือนจำ โรงฆ่าสัตว์ เป็นต้น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สหกรณ์</a:t>
            </a:r>
            <a:r>
              <a:rPr lang="th-TH" sz="2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สถานประกอบการที่จัดตั้งขึ้นในรูปของสหกรณ์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โดยจดทะเบียนถูกต้องตามกฎหมายว่าด้วยสหกรณ์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โดยมีผู้ก่อตั้งไม่น้อยกว่า 10 คน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กลุ่มแม่บ้าน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กลุ่มที่เกิดจากความต้องการของสมาชิกที่มารวมกลุ่มกันขึ้นมา เพื่อตอบสนองความต้องการของสมาชิกได้อย่างมีประสิทธิภาพ มีแนวคิดสร้างสรรค์กลุ่ม เพื่อยกระดับความเป็นอยู่ของสมาชิกให้ดียิ่งขึ้น ทั้งคุณภาพชีวิต สิ่งแวดล้อม เศรษฐกิจและสังคม โดยใช้หลักการทำงานแบบมีส่วนร่วม คือร่วมคิด ร่วมทำ ร่วมตัดสินใจและร่วมพัฒนาสมาชิก 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7276" y="6423937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3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921066"/>
            <a:ext cx="452078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รูปแบบการจัดตั้งตามกฎหมาย </a:t>
            </a:r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266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062" y="1857089"/>
            <a:ext cx="10515600" cy="3529138"/>
          </a:xfrm>
        </p:spPr>
        <p:txBody>
          <a:bodyPr>
            <a:normAutofit/>
          </a:bodyPr>
          <a:lstStyle/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สมาคม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การก่อตั้งสมาคมเพื่อกระทำการใดๆ อันมีลักษณะต่อเนื่องร่วมกัน และมิใช่เป็นการหาผลกำไรหรือรายได้มาแบ่งกัน ต้องมีข้อบังคับและจดทะเบียนตามบทบัญญัติแห่งประมวลกฎหมายนี้ โดยมีผู้ริเริ่มก่อตั้ง 3 คน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มูลนิธิ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บุคคลอย่างน้อย 3 คน โดยทรัพย์สินที่จัดสรรโดยเฉพาะสำหรับวัตถุประสงค์เพื่อการกุศล สาธารณะ การศาสนา ศิลปะ วิทยาศาสตร์ วรรณคดี การศึกษา หรือเพื่อสาธารณประโยชน์อย่างอื่น โดยมิได้มุ่งหวังประโยชน์แบ่งปันกัน และการจัดการทรัพย์สินของมูลนิธิ ต้องมิใช่เป็นการหาผลประโยชน์เพื่อบุคคลใด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31775" indent="-231775">
              <a:lnSpc>
                <a:spcPct val="100000"/>
              </a:lnSpc>
              <a:spcAft>
                <a:spcPts val="600"/>
              </a:spcAft>
              <a:buNone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การจัดตั้งในรูปแบบอื่นๆ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สถานประกอบการที่จัดตั้งในรูปแบบอื่นๆ นอกเหนือจากที่กล่าวแล้วข้างต้น เช่น สโมสร เป็นต้น 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7276" y="6423937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4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921066"/>
            <a:ext cx="452078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775" lvl="0" indent="-231775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รูปแบบการจัดตั้งตามกฎหมาย </a:t>
            </a:r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22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8394"/>
            <a:ext cx="10515600" cy="562601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รูปแบบการจัดตั้งทางเศรษฐกิจ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สำนักงานแห่งเดียว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สถานประกอบการที่ไม่เป็นสาขาหรือหน่วยย่อยของสถานประกอบการอื่น และไม่มีสาขาหรือหน่วยงานย่อยอื่น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สำนักงานใหญ่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เป็นเจ้าของและควบคุมกิจการของสถานประกอบการอื่นที่เป็นสำนักงานสาขาหรือหน่วยงานย่อ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สำนักงานสาขา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สถานประกอบการที่เป็นสาขาหรือหน่วยงานย่อยของสถานประกอบการอื่นที่เป็นสำนักงานใหญ่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3550" indent="-463550">
              <a:buNone/>
            </a:pPr>
            <a:endParaRPr lang="en-US" sz="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ทุนจดทะเบียน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5138" indent="0">
              <a:lnSpc>
                <a:spcPct val="120000"/>
              </a:lnSpc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ทุนจดทะเบียนหรือทุนรับอนุญาต หมายถึง ทุนดำเนินการซึ่งผู้ริเริ่มก่อการได้ระบุไว้ เมื่อจดทะเบียนจัดตั้งเป็นนิติบุคคล หรือทุนที่ได้รับอนุญาตเมื่อขอจัดตั้งเป็นนิติบุคคล ทุนนี้ไม่ได้แสดงถึงเงินที่ได้รับจากผู้ถือหุ้น แต่เป็นการแสดงถึงความประสงค์ของผู้เริ่มก่อการว่าจะมีทุนดำเนินการเป็นจำนวนเงินเท่าใด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8888" y="6414406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5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2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3" y="254947"/>
            <a:ext cx="11297764" cy="629193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คนทำงาน</a:t>
            </a:r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หมายถึง ผู้ที่ทำงานในสถานประกอบการ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ทั้งที่ได้รับเงินเดือนและไม่ได้รับเงินเดือน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ที่สถานประกอบการมีอยู่ตามปกติ รวมทั้งผู้ที่ทำงานอยู่ในสถานประกอบการแห่งนี้ แต่ในวันดังกล่าวไม่ได้มาทำงาน หรือเนื่องจากเจ็บป่วย ลาหยุดพักผ่อน โดยได้รับค่าจ้าง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เงินเดือน  คนทำงานประกอบด้วย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25425" indent="-2254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19772" y="6409287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6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3252967"/>
              </p:ext>
            </p:extLst>
          </p:nvPr>
        </p:nvGraphicFramePr>
        <p:xfrm>
          <a:off x="506272" y="2233535"/>
          <a:ext cx="11093578" cy="430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2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678194" y="6438182"/>
            <a:ext cx="513806" cy="338069"/>
            <a:chOff x="11678194" y="6520070"/>
            <a:chExt cx="513806" cy="338069"/>
          </a:xfrm>
        </p:grpSpPr>
        <p:sp>
          <p:nvSpPr>
            <p:cNvPr id="9" name="Rectangle 8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5258" y="6424653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  <a:cs typeface="TH SarabunPSK" panose="020B0500040200020003" pitchFamily="34" charset="-34"/>
              </a:rPr>
              <a:pPr/>
              <a:t>7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284" y="552931"/>
            <a:ext cx="2690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lvl="0" indent="-2254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คนทำงาน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1082280"/>
              </p:ext>
            </p:extLst>
          </p:nvPr>
        </p:nvGraphicFramePr>
        <p:xfrm>
          <a:off x="804014" y="1533322"/>
          <a:ext cx="10874180" cy="371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35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68747"/>
              </p:ext>
            </p:extLst>
          </p:nvPr>
        </p:nvGraphicFramePr>
        <p:xfrm>
          <a:off x="869150" y="2954241"/>
          <a:ext cx="10579900" cy="3580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00">
                  <a:extLst>
                    <a:ext uri="{9D8B030D-6E8A-4147-A177-3AD203B41FA5}">
                      <a16:colId xmlns:a16="http://schemas.microsoft.com/office/drawing/2014/main" val="4051252650"/>
                    </a:ext>
                  </a:extLst>
                </a:gridCol>
                <a:gridCol w="2944181">
                  <a:extLst>
                    <a:ext uri="{9D8B030D-6E8A-4147-A177-3AD203B41FA5}">
                      <a16:colId xmlns:a16="http://schemas.microsoft.com/office/drawing/2014/main" val="1360842028"/>
                    </a:ext>
                  </a:extLst>
                </a:gridCol>
                <a:gridCol w="7076119">
                  <a:extLst>
                    <a:ext uri="{9D8B030D-6E8A-4147-A177-3AD203B41FA5}">
                      <a16:colId xmlns:a16="http://schemas.microsoft.com/office/drawing/2014/main" val="946936705"/>
                    </a:ext>
                  </a:extLst>
                </a:gridCol>
              </a:tblGrid>
              <a:tr h="1355331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คอมพิวเตอร์</a:t>
                      </a:r>
                      <a:r>
                        <a:rPr lang="th-TH" sz="2000" b="1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เดสก์ท็อป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(Desktop)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เครื่องคอมพิวเตอร์ที่ใช้งานตามบ้านและสำนักงาน ซึ่งถูกออกแบบมาให้ตั้งบนโต๊ะ มีการแยกชิ้นส่วนประกอบเป็น ซีพียู จอภาพ และแป้นพิมพ์ และรวมถึงคอมพิวเตอร์</a:t>
                      </a:r>
                      <a:r>
                        <a:rPr lang="th-TH" sz="2000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เดสก์ท็อป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แบบออลอินวัน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(All In One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Desktop)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ซึ่งออกแบบมาสำหรับใช้งานแบบตั้งโต๊ะ แต่รวมเอาซีพียูผนวกเข้าไว้ร่วมกับจอภาพ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67749"/>
                  </a:ext>
                </a:extLst>
              </a:tr>
              <a:tr h="150425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คอมพิวเตอร์โน้ตบุ๊ค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b="1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เน็ต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บุ๊ค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(Notebook/Netbook)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เครื่องคอมพิวเตอร์พกพาสำหรับเคลื่อนย้ายไปใช้งานในที่</a:t>
                      </a:r>
                      <a:r>
                        <a:rPr lang="th-TH" sz="2000" kern="120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ต่างๆ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มีน้ำหนักประมาณ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 – 3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กิโลกรัม สามารถใช้พลังงานทั้งจากแบตเตอรี่หรือพลังงานไฟฟ้าจากการเสียบปลั๊กไฟ โดยทั่ว ไป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Netbook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จะมีขนาดหน้าจอประมาณ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10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นิ้ว และมีประสิทธิภาพการประมวลผลที่ด้อยกว่า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Notebook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แต่ประหยัดพลังงานมากกว่า ซึ่งเหมาะสำหรับ การใช้งานเชื่อมต่อไร้สาย อินเทอร์เน็ต แอพพลิเคชั่น และโปรแกรมที่ใช้ประสิทธิภาพการประมวลผลต่ำ ขณะที่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Notebook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จะมีหน้าจอประมาณ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13 – 17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นิ้ว และมีประสิทธิภาพการประมวลผลด้านวิดีโอ และกราฟฟิกที่สูงกว่า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Netbook </a:t>
                      </a:r>
                      <a:r>
                        <a:rPr lang="th-TH" sz="200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โดยขึ้นอยู่กับอุปกรณ์ที่ใช้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698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3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58" y="1055387"/>
            <a:ext cx="11191129" cy="185791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คอมพิวเตอร์ที่สถานประกอบการ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มีไว้ใช้ในการดำเนินธุรกิจ</a:t>
            </a:r>
            <a:r>
              <a:rPr lang="th-TH" sz="3200" dirty="0">
                <a:solidFill>
                  <a:srgbClr val="D2089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สามารถใช้งานได้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จำแนกเป็น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65138" lvl="0" indent="-2333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คอมพิวเตอร์ส่วนบุคคล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(Personal Computer: PC)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คอมพิวเตอร์สำหรับใช้งานโดยผู้ใช้ครั้งละ 1 คน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86904" y="6438179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24186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8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6" y="3030441"/>
            <a:ext cx="2474187" cy="1240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36" y="4868786"/>
            <a:ext cx="2444123" cy="125846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11959" y="203201"/>
            <a:ext cx="9083394" cy="772625"/>
            <a:chOff x="1408473" y="1223060"/>
            <a:chExt cx="10324726" cy="772625"/>
          </a:xfrm>
        </p:grpSpPr>
        <p:sp>
          <p:nvSpPr>
            <p:cNvPr id="28" name="Rectangle 27"/>
            <p:cNvSpPr/>
            <p:nvPr/>
          </p:nvSpPr>
          <p:spPr>
            <a:xfrm>
              <a:off x="1434813" y="1223060"/>
              <a:ext cx="10298386" cy="75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42925">
                <a:lnSpc>
                  <a:spcPct val="1300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      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การใช้คอมพิวเตอร์ในการดำเนินกิจการของสถานประกอบการ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08473" y="1238304"/>
              <a:ext cx="1776880" cy="7573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ตอนที่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37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591"/>
            <a:ext cx="12192000" cy="2443479"/>
          </a:xfrm>
          <a:prstGeom prst="rect">
            <a:avLst/>
          </a:prstGeom>
          <a:blipFill dpi="0" rotWithShape="1">
            <a:blip r:embed="rId3" cstate="print">
              <a:alphaModFix amt="41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61527"/>
              </p:ext>
            </p:extLst>
          </p:nvPr>
        </p:nvGraphicFramePr>
        <p:xfrm>
          <a:off x="634600" y="1007894"/>
          <a:ext cx="10890650" cy="5640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00">
                  <a:extLst>
                    <a:ext uri="{9D8B030D-6E8A-4147-A177-3AD203B41FA5}">
                      <a16:colId xmlns:a16="http://schemas.microsoft.com/office/drawing/2014/main" val="4051252650"/>
                    </a:ext>
                  </a:extLst>
                </a:gridCol>
                <a:gridCol w="2944181">
                  <a:extLst>
                    <a:ext uri="{9D8B030D-6E8A-4147-A177-3AD203B41FA5}">
                      <a16:colId xmlns:a16="http://schemas.microsoft.com/office/drawing/2014/main" val="1360842028"/>
                    </a:ext>
                  </a:extLst>
                </a:gridCol>
                <a:gridCol w="7386869">
                  <a:extLst>
                    <a:ext uri="{9D8B030D-6E8A-4147-A177-3AD203B41FA5}">
                      <a16:colId xmlns:a16="http://schemas.microsoft.com/office/drawing/2014/main" val="946936705"/>
                    </a:ext>
                  </a:extLst>
                </a:gridCol>
              </a:tblGrid>
              <a:tr h="1355331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แท็บเล็ต</a:t>
                      </a: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พีซี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(Tablet PC)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คอมพิวเตอร์ชนิดพกพาที่ทำงานด้วยระบบสัมผัส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(Touch Screen)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มีขนาดหน้าจอระหว่าง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7 – 10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นิ้ว รองรับการเชื่อมต่อแบบไร้สาย เหมาะสำหรับการใช้งานอินเทอร์เน็ต และแอพพลิเคชั่น เป็นพื้นฐานเช่นเดียวกับ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Netbook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สำหรับประเภทของ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Tablet PC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นั้นมีทั้งแบบที่มีแป้นพิมพ์ซึ่งสามารถหมุนและพับหน้าจอได้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(Convertible Tablet)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และไม่มีแป้นพิมพ์ แต่สั่งการด้วยแป้นพิมพ์ดิจิทัลที่อยู่บนหน้าจอ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(Slate Tablet)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โดยการใช้นิ้วมือสัมผัส หรือใช้ปากกา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Stylus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สั่งการทำงาน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67749"/>
                  </a:ext>
                </a:extLst>
              </a:tr>
              <a:tr h="22267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เวิร์ค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สเตช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ั่น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Workstation)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หมายถึง คอมพิวเตอร์แบบตั้งโต๊ะที่มีความสามารถในการคำนวนด้านวิศวกรรม สถาปัตยกรรม หรืองาน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ที่เน้นการแสดงผลด้านกราฟฟิกต่าง ๆ เช่นการนำมาช่วยออกแบบภาพกราฟฟิกในโรงงานอุตสาหกรรมเพื่อออกแบบชิ้นส่วนใหม่ ๆ เป็นต้น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ซึ่งจากการที่ต้องทำงานกราฟฟิกที่มีความละเอียดสูงทำให้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เวิร์ค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สเตช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ั่น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ใช้หน่วยประมวลผลที่มีประสิทธิภาพมาก รวมทั้งมีหน่วยเก็บข้อมูลสำรองจำนวนมากด้วย มีผู้ใช้บางกลุ่มเรียกเครื่องระดับ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เวิร์ค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สเตช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ั่น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นี้ว่าซู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เปอร์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ไมโคร (</a:t>
                      </a:r>
                      <a:r>
                        <a:rPr lang="en-US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supermicro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เพราะออกแบบมาให้ใช้งานแบบตั้งโต๊ะ แต่ชิปที่ใช้ทำงานนั้นแตกต่างกันมาก เนื่องจาก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เวิร์ค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สเตช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ั่น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ส่วนมากใช้ชิปประเภท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RISC (reduce instruction set computer)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ซึ่งเป็นชิปที่ลดจำนวนคำสั่งที่สามารถใช้สั่งงานให้เหลือเฉพาะที่จำเป็น เพื่อให้สามารถทำงานได้ด้วยความเร็วสูง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35107"/>
                  </a:ext>
                </a:extLst>
              </a:tr>
              <a:tr h="1504254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เทอร์มินัล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Terminal)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เป็นเครื่องคอมพิวเตอร์ที่ไม่สามารถประมวลผลข้อมูลได้ด้วยตนเอง มีความสามารถในการทำงานช้า เพราะต้องรอการประมวลผลจากเครื่องแม่ข่ายเท่านั้น เครื่อง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เทอร์มินัล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ประกอบไปด้วย จอคอมพิวเตอร์ แป้นพิมพ์ และเมาส์ เพื่อใช้ในการแสดงข้อมูลและส่งข้อมูลไปยังเครื่องแม่ข่าย ทำให้ประหยัดค่าอุปกรณ์คอมพิวเตอร์ได้อย่างมาก เครื่อง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เทอร์มินัล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เมื่อออกจากเครือข่ายจะไม่สามารถทำงานได้แต่การดูแลรักษาระบบเครือข่ายที่ใช้เครื่อง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เทอร์มินัล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จะง่ายกว่าระบบเครือข่ายที่ใช้เครื่อง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เวิร์ค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</a:t>
                      </a:r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ชัน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69807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58" y="370109"/>
            <a:ext cx="11267488" cy="6250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lvl="0" indent="0">
              <a:buNone/>
            </a:pPr>
            <a:endParaRPr lang="th-TH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lang="en-US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86904" y="6438179"/>
            <a:ext cx="513806" cy="338069"/>
            <a:chOff x="11678194" y="6520070"/>
            <a:chExt cx="513806" cy="338069"/>
          </a:xfrm>
        </p:grpSpPr>
        <p:sp>
          <p:nvSpPr>
            <p:cNvPr id="6" name="Rectangle 5"/>
            <p:cNvSpPr/>
            <p:nvPr/>
          </p:nvSpPr>
          <p:spPr>
            <a:xfrm>
              <a:off x="11678194" y="6531101"/>
              <a:ext cx="513806" cy="319087"/>
            </a:xfrm>
            <a:prstGeom prst="rect">
              <a:avLst/>
            </a:prstGeom>
            <a:solidFill>
              <a:srgbClr val="00194C"/>
            </a:solidFill>
            <a:ln>
              <a:solidFill>
                <a:srgbClr val="001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744077" y="6520070"/>
              <a:ext cx="0" cy="3380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24186"/>
            <a:ext cx="2743200" cy="365125"/>
          </a:xfrm>
        </p:spPr>
        <p:txBody>
          <a:bodyPr/>
          <a:lstStyle/>
          <a:p>
            <a:fld id="{0988522E-7F96-43C3-BDD9-71C38D35CC43}" type="slidenum">
              <a:rPr lang="en-US" sz="1400" b="1" smtClean="0">
                <a:solidFill>
                  <a:schemeClr val="bg1"/>
                </a:solidFill>
                <a:latin typeface="Tw Cen MT" panose="020B0602020104020603" pitchFamily="34" charset="0"/>
              </a:rPr>
              <a:pPr/>
              <a:t>9</a:t>
            </a:fld>
            <a:endParaRPr 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09" y="1180463"/>
            <a:ext cx="2198660" cy="14197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6" t="6410" b="11014"/>
          <a:stretch/>
        </p:blipFill>
        <p:spPr>
          <a:xfrm>
            <a:off x="1890919" y="5114347"/>
            <a:ext cx="1655739" cy="1433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51" b="18879"/>
          <a:stretch/>
        </p:blipFill>
        <p:spPr>
          <a:xfrm>
            <a:off x="1510131" y="3084115"/>
            <a:ext cx="2288938" cy="15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4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4014</Words>
  <Application>Microsoft Office PowerPoint</Application>
  <PresentationFormat>แบบจอกว้าง</PresentationFormat>
  <Paragraphs>191</Paragraphs>
  <Slides>27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TH SarabunPSK</vt:lpstr>
      <vt:lpstr>Tw Cen MT</vt:lpstr>
      <vt:lpstr>Wingdings</vt:lpstr>
      <vt:lpstr>Office Theme</vt:lpstr>
      <vt:lpstr> คำอธิบายศัพท์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สาขาเทคโนโลยีสารสนเทศและการสื่อสาร ได้จัดแบ่งออกเป็น 6 กลุ่ม ดังนี้ (ต่อ)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คำนิยาม</dc:title>
  <dc:creator>nso</dc:creator>
  <cp:lastModifiedBy>wannarat joyous</cp:lastModifiedBy>
  <cp:revision>116</cp:revision>
  <cp:lastPrinted>2017-03-14T04:16:08Z</cp:lastPrinted>
  <dcterms:created xsi:type="dcterms:W3CDTF">2017-03-06T04:16:47Z</dcterms:created>
  <dcterms:modified xsi:type="dcterms:W3CDTF">2021-05-22T18:43:36Z</dcterms:modified>
</cp:coreProperties>
</file>